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  <p:sldMasterId id="2147483745" r:id="rId2"/>
    <p:sldMasterId id="2147483784" r:id="rId3"/>
    <p:sldMasterId id="2147483797" r:id="rId4"/>
    <p:sldMasterId id="2147483823" r:id="rId5"/>
  </p:sldMasterIdLst>
  <p:notesMasterIdLst>
    <p:notesMasterId r:id="rId16"/>
  </p:notesMasterIdLst>
  <p:sldIdLst>
    <p:sldId id="350" r:id="rId6"/>
    <p:sldId id="374" r:id="rId7"/>
    <p:sldId id="389" r:id="rId8"/>
    <p:sldId id="371" r:id="rId9"/>
    <p:sldId id="390" r:id="rId10"/>
    <p:sldId id="383" r:id="rId11"/>
    <p:sldId id="387" r:id="rId12"/>
    <p:sldId id="391" r:id="rId13"/>
    <p:sldId id="386" r:id="rId14"/>
    <p:sldId id="361" r:id="rId15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D58"/>
    <a:srgbClr val="9A0000"/>
    <a:srgbClr val="8A0000"/>
    <a:srgbClr val="050C15"/>
    <a:srgbClr val="000510"/>
    <a:srgbClr val="1E78DC"/>
    <a:srgbClr val="57A9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65" autoAdjust="0"/>
    <p:restoredTop sz="94887" autoAdjust="0"/>
  </p:normalViewPr>
  <p:slideViewPr>
    <p:cSldViewPr>
      <p:cViewPr>
        <p:scale>
          <a:sx n="80" d="100"/>
          <a:sy n="80" d="100"/>
        </p:scale>
        <p:origin x="-252" y="-984"/>
      </p:cViewPr>
      <p:guideLst>
        <p:guide orient="horz" pos="2160"/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61CAF1-FEFE-4A03-B6C8-43C03D6A6E24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443A4B-3946-4CE5-AF68-0D7B501C9BF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1443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43A4B-3946-4CE5-AF68-0D7B501C9BFE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712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43A4B-3946-4CE5-AF68-0D7B501C9BFE}" type="slidenum">
              <a:rPr lang="ru-RU" smtClean="0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627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43A4B-3946-4CE5-AF68-0D7B501C9BFE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6273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43A4B-3946-4CE5-AF68-0D7B501C9BFE}" type="slidenum">
              <a:rPr lang="ru-RU" smtClean="0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6273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43A4B-3946-4CE5-AF68-0D7B501C9BFE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6273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43A4B-3946-4CE5-AF68-0D7B501C9BFE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627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43A4B-3946-4CE5-AF68-0D7B501C9BFE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56273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443A4B-3946-4CE5-AF68-0D7B501C9BFE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07122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32004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14750"/>
            <a:ext cx="6400800" cy="9144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D58FF37-4059-4900-B90B-6D7D6010E7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lor1_shape3"/>
          <p:cNvSpPr/>
          <p:nvPr userDrawn="1"/>
        </p:nvSpPr>
        <p:spPr>
          <a:xfrm>
            <a:off x="0" y="5041107"/>
            <a:ext cx="9144000" cy="102393"/>
          </a:xfrm>
          <a:prstGeom prst="rect">
            <a:avLst/>
          </a:prstGeom>
          <a:solidFill>
            <a:srgbClr val="1A31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9" name="color1_shape1"/>
          <p:cNvSpPr/>
          <p:nvPr userDrawn="1"/>
        </p:nvSpPr>
        <p:spPr>
          <a:xfrm>
            <a:off x="0" y="-16667"/>
            <a:ext cx="9144000" cy="102393"/>
          </a:xfrm>
          <a:prstGeom prst="rect">
            <a:avLst/>
          </a:prstGeom>
          <a:solidFill>
            <a:srgbClr val="1A31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616142" y="254643"/>
            <a:ext cx="7907417" cy="594988"/>
          </a:xfrm>
          <a:prstGeom prst="rect">
            <a:avLst/>
          </a:prstGeom>
        </p:spPr>
        <p:txBody>
          <a:bodyPr/>
          <a:lstStyle>
            <a:lvl1pPr>
              <a:defRPr lang="ru-RU" sz="3300" kern="1200" cap="all" baseline="0" dirty="0">
                <a:solidFill>
                  <a:srgbClr val="1A315C"/>
                </a:solidFill>
                <a:latin typeface="Bebas Neue Bold" pitchFamily="34" charset="-52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</a:t>
            </a:r>
            <a:endParaRPr lang="ru-RU" dirty="0"/>
          </a:p>
        </p:txBody>
      </p:sp>
      <p:sp>
        <p:nvSpPr>
          <p:cNvPr id="13" name="text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232387"/>
            <a:ext cx="7894909" cy="32403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100" kern="1200" dirty="0" smtClean="0">
                <a:solidFill>
                  <a:srgbClr val="1A315C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ru-RU" dirty="0"/>
          </a:p>
        </p:txBody>
      </p:sp>
      <p:pic>
        <p:nvPicPr>
          <p:cNvPr id="14" name="logo" descr="E:\Live3\Artrange\Projects\Slider\Branding\Logo\logo_екфтызукуте-0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17" y="4688807"/>
            <a:ext cx="726942" cy="244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767232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87110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5840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4016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273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96337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8999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38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68722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87644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3914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8811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lor1_shape3"/>
          <p:cNvSpPr/>
          <p:nvPr userDrawn="1"/>
        </p:nvSpPr>
        <p:spPr>
          <a:xfrm>
            <a:off x="0" y="5041107"/>
            <a:ext cx="9144000" cy="102393"/>
          </a:xfrm>
          <a:prstGeom prst="rect">
            <a:avLst/>
          </a:prstGeom>
          <a:solidFill>
            <a:srgbClr val="1A31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color1_shape1"/>
          <p:cNvSpPr/>
          <p:nvPr userDrawn="1"/>
        </p:nvSpPr>
        <p:spPr>
          <a:xfrm>
            <a:off x="0" y="-16667"/>
            <a:ext cx="9144000" cy="102393"/>
          </a:xfrm>
          <a:prstGeom prst="rect">
            <a:avLst/>
          </a:prstGeom>
          <a:solidFill>
            <a:srgbClr val="1A31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616142" y="254643"/>
            <a:ext cx="7907417" cy="594988"/>
          </a:xfrm>
          <a:prstGeom prst="rect">
            <a:avLst/>
          </a:prstGeom>
        </p:spPr>
        <p:txBody>
          <a:bodyPr/>
          <a:lstStyle>
            <a:lvl1pPr>
              <a:defRPr lang="ru-RU" sz="3300" kern="1200" cap="all" baseline="0" dirty="0">
                <a:solidFill>
                  <a:srgbClr val="1A315C"/>
                </a:solidFill>
                <a:latin typeface="Bebas Neue Bold" pitchFamily="34" charset="-52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</a:t>
            </a:r>
            <a:endParaRPr lang="ru-RU" dirty="0"/>
          </a:p>
        </p:txBody>
      </p:sp>
      <p:sp>
        <p:nvSpPr>
          <p:cNvPr id="13" name="text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232387"/>
            <a:ext cx="7894909" cy="32403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100" kern="1200" dirty="0" smtClean="0">
                <a:solidFill>
                  <a:srgbClr val="1A315C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ru-RU" dirty="0"/>
          </a:p>
        </p:txBody>
      </p:sp>
      <p:pic>
        <p:nvPicPr>
          <p:cNvPr id="14" name="logo" descr="E:\Live3\Artrange\Projects\Slider\Branding\Logo\logo_екфтызукуте-0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17" y="4688807"/>
            <a:ext cx="726942" cy="244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66081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3731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14528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03757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75700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7567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028701"/>
            <a:ext cx="7772400" cy="1878806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051573"/>
            <a:ext cx="7772400" cy="848915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2943225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01492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73435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81964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17992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013601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64009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lor1_shape3"/>
          <p:cNvSpPr/>
          <p:nvPr userDrawn="1"/>
        </p:nvSpPr>
        <p:spPr>
          <a:xfrm>
            <a:off x="0" y="5041107"/>
            <a:ext cx="9144000" cy="102393"/>
          </a:xfrm>
          <a:prstGeom prst="rect">
            <a:avLst/>
          </a:prstGeom>
          <a:solidFill>
            <a:srgbClr val="1A31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color1_shape1"/>
          <p:cNvSpPr/>
          <p:nvPr userDrawn="1"/>
        </p:nvSpPr>
        <p:spPr>
          <a:xfrm>
            <a:off x="0" y="-16667"/>
            <a:ext cx="9144000" cy="102393"/>
          </a:xfrm>
          <a:prstGeom prst="rect">
            <a:avLst/>
          </a:prstGeom>
          <a:solidFill>
            <a:srgbClr val="1A31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616142" y="254643"/>
            <a:ext cx="7907417" cy="594988"/>
          </a:xfrm>
          <a:prstGeom prst="rect">
            <a:avLst/>
          </a:prstGeom>
        </p:spPr>
        <p:txBody>
          <a:bodyPr/>
          <a:lstStyle>
            <a:lvl1pPr>
              <a:defRPr lang="ru-RU" sz="3300" kern="1200" cap="all" baseline="0" dirty="0">
                <a:solidFill>
                  <a:srgbClr val="1A315C"/>
                </a:solidFill>
                <a:latin typeface="Bebas Neue Bold" pitchFamily="34" charset="-52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</a:t>
            </a:r>
            <a:endParaRPr lang="ru-RU" dirty="0"/>
          </a:p>
        </p:txBody>
      </p:sp>
      <p:sp>
        <p:nvSpPr>
          <p:cNvPr id="13" name="text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232387"/>
            <a:ext cx="7894909" cy="32403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100" kern="1200" dirty="0" smtClean="0">
                <a:solidFill>
                  <a:srgbClr val="1A315C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ru-RU" dirty="0"/>
          </a:p>
        </p:txBody>
      </p:sp>
      <p:pic>
        <p:nvPicPr>
          <p:cNvPr id="14" name="logo" descr="E:\Live3\Artrange\Projects\Slider\Branding\Logo\logo_екфтызукуте-0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17" y="4688807"/>
            <a:ext cx="726942" cy="244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01747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4074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1846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00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200150"/>
            <a:ext cx="4041648" cy="339471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5167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51158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3822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653121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62270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23084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540549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69196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lor1_shape3"/>
          <p:cNvSpPr/>
          <p:nvPr userDrawn="1"/>
        </p:nvSpPr>
        <p:spPr>
          <a:xfrm>
            <a:off x="0" y="5041107"/>
            <a:ext cx="9144000" cy="102393"/>
          </a:xfrm>
          <a:prstGeom prst="rect">
            <a:avLst/>
          </a:prstGeom>
          <a:solidFill>
            <a:srgbClr val="1A31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color1_shape1"/>
          <p:cNvSpPr/>
          <p:nvPr userDrawn="1"/>
        </p:nvSpPr>
        <p:spPr>
          <a:xfrm>
            <a:off x="0" y="-16667"/>
            <a:ext cx="9144000" cy="102393"/>
          </a:xfrm>
          <a:prstGeom prst="rect">
            <a:avLst/>
          </a:prstGeom>
          <a:solidFill>
            <a:srgbClr val="1A31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616142" y="254643"/>
            <a:ext cx="7907417" cy="594988"/>
          </a:xfrm>
          <a:prstGeom prst="rect">
            <a:avLst/>
          </a:prstGeom>
        </p:spPr>
        <p:txBody>
          <a:bodyPr/>
          <a:lstStyle>
            <a:lvl1pPr>
              <a:defRPr lang="ru-RU" sz="3300" kern="1200" cap="all" baseline="0" dirty="0">
                <a:solidFill>
                  <a:srgbClr val="1A315C"/>
                </a:solidFill>
                <a:latin typeface="Bebas Neue Bold" pitchFamily="34" charset="-52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</a:t>
            </a:r>
            <a:endParaRPr lang="ru-RU" dirty="0"/>
          </a:p>
        </p:txBody>
      </p:sp>
      <p:sp>
        <p:nvSpPr>
          <p:cNvPr id="13" name="text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232387"/>
            <a:ext cx="7894909" cy="32403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100" kern="1200" dirty="0" smtClean="0">
                <a:solidFill>
                  <a:srgbClr val="1A315C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ru-RU" dirty="0"/>
          </a:p>
        </p:txBody>
      </p:sp>
      <p:pic>
        <p:nvPicPr>
          <p:cNvPr id="14" name="logo" descr="E:\Live3\Artrange\Projects\Slider\Branding\Logo\logo_екфтызукуте-0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17" y="4688807"/>
            <a:ext cx="726942" cy="244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008762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2086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4040188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1" y="1200150"/>
            <a:ext cx="4041775" cy="4572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1659636"/>
            <a:ext cx="4041648" cy="293522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1659637"/>
            <a:ext cx="4041648" cy="293489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2458103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44374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211773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664753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41607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074882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812867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226166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45455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9160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lor1_shape3"/>
          <p:cNvSpPr/>
          <p:nvPr userDrawn="1"/>
        </p:nvSpPr>
        <p:spPr>
          <a:xfrm>
            <a:off x="0" y="5041107"/>
            <a:ext cx="9144000" cy="102393"/>
          </a:xfrm>
          <a:prstGeom prst="rect">
            <a:avLst/>
          </a:prstGeom>
          <a:solidFill>
            <a:srgbClr val="1A31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" name="color1_shape1"/>
          <p:cNvSpPr/>
          <p:nvPr userDrawn="1"/>
        </p:nvSpPr>
        <p:spPr>
          <a:xfrm>
            <a:off x="0" y="-16667"/>
            <a:ext cx="9144000" cy="102393"/>
          </a:xfrm>
          <a:prstGeom prst="rect">
            <a:avLst/>
          </a:prstGeom>
          <a:solidFill>
            <a:srgbClr val="1A315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616142" y="254643"/>
            <a:ext cx="7907417" cy="594988"/>
          </a:xfrm>
          <a:prstGeom prst="rect">
            <a:avLst/>
          </a:prstGeom>
        </p:spPr>
        <p:txBody>
          <a:bodyPr/>
          <a:lstStyle>
            <a:lvl1pPr>
              <a:defRPr lang="ru-RU" sz="3300" kern="1200" cap="all" baseline="0" dirty="0">
                <a:solidFill>
                  <a:srgbClr val="1A315C"/>
                </a:solidFill>
                <a:latin typeface="Bebas Neue Bold" pitchFamily="34" charset="-52"/>
                <a:ea typeface="+mj-ea"/>
                <a:cs typeface="+mj-cs"/>
              </a:defRPr>
            </a:lvl1pPr>
          </a:lstStyle>
          <a:p>
            <a:r>
              <a:rPr lang="en-US" dirty="0" smtClean="0"/>
              <a:t>Title</a:t>
            </a:r>
            <a:endParaRPr lang="ru-RU" dirty="0"/>
          </a:p>
        </p:txBody>
      </p:sp>
      <p:sp>
        <p:nvSpPr>
          <p:cNvPr id="13" name="text"/>
          <p:cNvSpPr>
            <a:spLocks noGrp="1"/>
          </p:cNvSpPr>
          <p:nvPr>
            <p:ph type="body" sz="quarter" idx="14" hasCustomPrompt="1"/>
          </p:nvPr>
        </p:nvSpPr>
        <p:spPr>
          <a:xfrm>
            <a:off x="628650" y="1232387"/>
            <a:ext cx="7894909" cy="324039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100" kern="1200" dirty="0" smtClean="0">
                <a:solidFill>
                  <a:srgbClr val="1A315C"/>
                </a:solidFill>
                <a:latin typeface="+mn-lt"/>
                <a:ea typeface="Arial Unicode MS" panose="020B0604020202020204" pitchFamily="34" charset="-128"/>
                <a:cs typeface="Arial Unicode MS" panose="020B0604020202020204" pitchFamily="34" charset="-128"/>
              </a:defRPr>
            </a:lvl1pPr>
          </a:lstStyle>
          <a:p>
            <a:pPr lvl="0"/>
            <a:r>
              <a:rPr lang="en-US" dirty="0" smtClean="0"/>
              <a:t>Text</a:t>
            </a:r>
            <a:endParaRPr lang="ru-RU" dirty="0"/>
          </a:p>
        </p:txBody>
      </p:sp>
      <p:pic>
        <p:nvPicPr>
          <p:cNvPr id="14" name="logo" descr="E:\Live3\Artrange\Projects\Slider\Branding\Logo\logo_екфтызукуте-02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817" y="4688807"/>
            <a:ext cx="726942" cy="244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9719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8" y="200025"/>
            <a:ext cx="3008313" cy="1571625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8" y="204788"/>
            <a:ext cx="4995863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8" y="1828801"/>
            <a:ext cx="3008313" cy="2765822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171450"/>
            <a:ext cx="5711824" cy="671513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857250"/>
            <a:ext cx="6054724" cy="3405783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4357688"/>
            <a:ext cx="5711824" cy="40005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6669F-3C79-44AC-ACC2-B2584365452E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58FF37-4059-4900-B90B-6D7D6010E75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6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1.xml"/><Relationship Id="rId7" Type="http://schemas.openxmlformats.org/officeDocument/2006/relationships/slideLayout" Target="../slideLayouts/slideLayout55.xml"/><Relationship Id="rId12" Type="http://schemas.openxmlformats.org/officeDocument/2006/relationships/slideLayout" Target="../slideLayouts/slideLayout60.xml"/><Relationship Id="rId2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9.xml"/><Relationship Id="rId6" Type="http://schemas.openxmlformats.org/officeDocument/2006/relationships/slideLayout" Target="../slideLayouts/slideLayout54.xml"/><Relationship Id="rId11" Type="http://schemas.openxmlformats.org/officeDocument/2006/relationships/slideLayout" Target="../slideLayouts/slideLayout59.xml"/><Relationship Id="rId5" Type="http://schemas.openxmlformats.org/officeDocument/2006/relationships/slideLayout" Target="../slideLayouts/slideLayout53.xml"/><Relationship Id="rId10" Type="http://schemas.openxmlformats.org/officeDocument/2006/relationships/slideLayout" Target="../slideLayouts/slideLayout58.xml"/><Relationship Id="rId4" Type="http://schemas.openxmlformats.org/officeDocument/2006/relationships/slideLayout" Target="../slideLayouts/slideLayout52.xml"/><Relationship Id="rId9" Type="http://schemas.openxmlformats.org/officeDocument/2006/relationships/slideLayout" Target="../slideLayouts/slideLayout5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015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8" y="4767263"/>
            <a:ext cx="2085975" cy="273844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5D6669F-3C79-44AC-ACC2-B2584365452E}" type="datetimeFigureOut">
              <a:rPr lang="ru-RU" smtClean="0"/>
              <a:pPr/>
              <a:t>16.06.2025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6" y="4767263"/>
            <a:ext cx="2847975" cy="273844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9" y="4767263"/>
            <a:ext cx="561975" cy="273844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D58FF37-4059-4900-B90B-6D7D6010E75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4874538"/>
            <a:ext cx="84772" cy="63579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1773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5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6255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8" r:id="rId1"/>
    <p:sldLayoutId id="2147483799" r:id="rId2"/>
    <p:sldLayoutId id="2147483800" r:id="rId3"/>
    <p:sldLayoutId id="2147483801" r:id="rId4"/>
    <p:sldLayoutId id="2147483802" r:id="rId5"/>
    <p:sldLayoutId id="2147483803" r:id="rId6"/>
    <p:sldLayoutId id="2147483804" r:id="rId7"/>
    <p:sldLayoutId id="2147483805" r:id="rId8"/>
    <p:sldLayoutId id="2147483806" r:id="rId9"/>
    <p:sldLayoutId id="2147483807" r:id="rId10"/>
    <p:sldLayoutId id="2147483808" r:id="rId11"/>
    <p:sldLayoutId id="214748380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6669F-3C79-44AC-ACC2-B2584365452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16.06.2025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8FF37-4059-4900-B90B-6D7D6010E75F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6459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4" r:id="rId1"/>
    <p:sldLayoutId id="2147483825" r:id="rId2"/>
    <p:sldLayoutId id="2147483826" r:id="rId3"/>
    <p:sldLayoutId id="2147483827" r:id="rId4"/>
    <p:sldLayoutId id="2147483828" r:id="rId5"/>
    <p:sldLayoutId id="2147483829" r:id="rId6"/>
    <p:sldLayoutId id="2147483830" r:id="rId7"/>
    <p:sldLayoutId id="2147483831" r:id="rId8"/>
    <p:sldLayoutId id="2147483832" r:id="rId9"/>
    <p:sldLayoutId id="2147483833" r:id="rId10"/>
    <p:sldLayoutId id="2147483834" r:id="rId11"/>
    <p:sldLayoutId id="214748383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0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Relationship Id="rId4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4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8.xml"/><Relationship Id="rId4" Type="http://schemas.microsoft.com/office/2007/relationships/hdphoto" Target="../media/hdphoto5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860" y="4559192"/>
            <a:ext cx="907310" cy="388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/>
          </a:p>
        </p:txBody>
      </p:sp>
      <p:sp>
        <p:nvSpPr>
          <p:cNvPr id="24" name="Подзаголовок 2"/>
          <p:cNvSpPr txBox="1">
            <a:spLocks/>
          </p:cNvSpPr>
          <p:nvPr/>
        </p:nvSpPr>
        <p:spPr>
          <a:xfrm>
            <a:off x="0" y="3075806"/>
            <a:ext cx="9144000" cy="1790002"/>
          </a:xfrm>
          <a:prstGeom prst="rect">
            <a:avLst/>
          </a:prstGeom>
        </p:spPr>
        <p:txBody>
          <a:bodyPr tIns="14400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2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Шило Игорь Николаевич</a:t>
            </a:r>
          </a:p>
          <a:p>
            <a:pPr marL="0" indent="0" algn="ctr">
              <a:buNone/>
            </a:pPr>
            <a:r>
              <a:rPr lang="ru-RU" sz="19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Главный специалист отдела по работе с муниципальными образованиями</a:t>
            </a:r>
            <a:br>
              <a:rPr lang="ru-RU" sz="19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9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управления профилактики коррупционных и иных правонарушений</a:t>
            </a:r>
            <a:br>
              <a:rPr lang="ru-RU" sz="19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900" b="1" dirty="0" smtClean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</a:rPr>
              <a:t>Администрации Губернатора и Правительства Ленинградской области 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855920" y="2980502"/>
            <a:ext cx="5292080" cy="675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85" descr="https://lh4.googleusercontent.com/hT-wq5iPrPpx4hl10AQE-J2qeTNoLVciYKhsMsFagCt_KkRCDOTJvfEoVFRPAYVtU85iFeFokSdHXNLPlLYsej6zbglykGBN2WTztYfaJ5Kqb_GILudEXGWkR7yZFvm4dZ_b3R8Q2MWODd1In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49" y="172405"/>
            <a:ext cx="540567" cy="66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0" y="2940076"/>
            <a:ext cx="7650088" cy="45719"/>
          </a:xfrm>
          <a:prstGeom prst="rect">
            <a:avLst/>
          </a:prstGeom>
          <a:solidFill>
            <a:srgbClr val="1E78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921960" y="158917"/>
            <a:ext cx="78163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Администрация Губернатора и Правительства Ленинградской области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755577" y="559027"/>
            <a:ext cx="813690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7982098" y="4574230"/>
            <a:ext cx="907310" cy="388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/>
          </a:p>
        </p:txBody>
      </p:sp>
      <p:sp>
        <p:nvSpPr>
          <p:cNvPr id="11" name="Заголовок 1"/>
          <p:cNvSpPr>
            <a:spLocks noGrp="1"/>
          </p:cNvSpPr>
          <p:nvPr>
            <p:ph type="title"/>
          </p:nvPr>
        </p:nvSpPr>
        <p:spPr>
          <a:xfrm>
            <a:off x="0" y="699542"/>
            <a:ext cx="9144000" cy="2286252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2400" b="1" cap="none" dirty="0" smtClean="0">
                <a:solidFill>
                  <a:schemeClr val="tx2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«ОТДЕЛЬНЫЕ АСПЕКТЫ ОРГАНИЗАЦИИ РАБОТЫ ПО ПРЕДУПРЕЖДЕНИЮ КОРРУПЦИИ</a:t>
            </a:r>
            <a:br>
              <a:rPr lang="ru-RU" sz="2400" b="1" cap="none" dirty="0" smtClean="0">
                <a:solidFill>
                  <a:schemeClr val="tx2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</a:br>
            <a:r>
              <a:rPr lang="ru-RU" sz="2400" b="1" cap="none" dirty="0" smtClean="0">
                <a:solidFill>
                  <a:schemeClr val="tx2">
                    <a:lumMod val="75000"/>
                  </a:schemeClr>
                </a:solidFill>
                <a:effectLst/>
                <a:latin typeface="Arial Black" panose="020B0A04020102020204" pitchFamily="34" charset="0"/>
              </a:rPr>
              <a:t>В МУНИЦИПАЛЬНЫХ УЧРЕЖДЕНИЯХ»</a:t>
            </a:r>
            <a:endParaRPr lang="ru-RU" sz="2400" b="1" cap="none" dirty="0">
              <a:solidFill>
                <a:schemeClr val="tx2">
                  <a:lumMod val="75000"/>
                </a:schemeClr>
              </a:solidFill>
              <a:effectLst/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064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1860" y="4559192"/>
            <a:ext cx="907310" cy="388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3855920" y="2980502"/>
            <a:ext cx="5292080" cy="6758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7" name="Picture 85" descr="https://lh4.googleusercontent.com/hT-wq5iPrPpx4hl10AQE-J2qeTNoLVciYKhsMsFagCt_KkRCDOTJvfEoVFRPAYVtU85iFeFokSdHXNLPlLYsej6zbglykGBN2WTztYfaJ5Kqb_GILudEXGWkR7yZFvm4dZ_b3R8Q2MWODd1Inw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49" y="172405"/>
            <a:ext cx="540567" cy="666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TextBox 27"/>
          <p:cNvSpPr txBox="1"/>
          <p:nvPr/>
        </p:nvSpPr>
        <p:spPr>
          <a:xfrm>
            <a:off x="921960" y="158917"/>
            <a:ext cx="78163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 Narrow" panose="020B0606020202030204" pitchFamily="34" charset="0"/>
              </a:rPr>
              <a:t>Администрация Губернатора и Правительства Ленинградской области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755577" y="559027"/>
            <a:ext cx="813690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Заголовок 1"/>
          <p:cNvSpPr txBox="1">
            <a:spLocks/>
          </p:cNvSpPr>
          <p:nvPr/>
        </p:nvSpPr>
        <p:spPr>
          <a:xfrm>
            <a:off x="70992" y="1680777"/>
            <a:ext cx="9073008" cy="117900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lang="ru-RU" sz="3300" kern="1200" cap="all" baseline="0" dirty="0">
                <a:solidFill>
                  <a:srgbClr val="1A315C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Bebas Neue Bold" pitchFamily="34" charset="-52"/>
                <a:ea typeface="+mj-ea"/>
                <a:cs typeface="+mj-cs"/>
              </a:defRPr>
            </a:lvl1pPr>
          </a:lstStyle>
          <a:p>
            <a:r>
              <a:rPr lang="ru-RU" sz="3600" b="1" dirty="0" smtClean="0">
                <a:solidFill>
                  <a:srgbClr val="002060"/>
                </a:solidFill>
                <a:effectLst/>
                <a:latin typeface="Arial Black" panose="020B0A04020102020204" pitchFamily="34" charset="0"/>
              </a:rPr>
              <a:t>Спасибо за внимание!</a:t>
            </a:r>
            <a:endParaRPr lang="ru-RU" sz="3600" b="1" dirty="0">
              <a:solidFill>
                <a:srgbClr val="002060"/>
              </a:solidFill>
              <a:effectLst/>
              <a:latin typeface="Arial Black" panose="020B0A040201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0" y="2940076"/>
            <a:ext cx="7650088" cy="45719"/>
          </a:xfrm>
          <a:prstGeom prst="rect">
            <a:avLst/>
          </a:prstGeom>
          <a:solidFill>
            <a:srgbClr val="1E78D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/>
          <p:cNvSpPr/>
          <p:nvPr/>
        </p:nvSpPr>
        <p:spPr>
          <a:xfrm>
            <a:off x="7985171" y="4585369"/>
            <a:ext cx="907310" cy="388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5614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121860" y="4559192"/>
            <a:ext cx="907310" cy="388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>
            <a:spLocks noChangeAspect="1"/>
          </p:cNvSpPr>
          <p:nvPr/>
        </p:nvSpPr>
        <p:spPr>
          <a:xfrm>
            <a:off x="-8878" y="84171"/>
            <a:ext cx="2500410" cy="496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Подзаголовок 2"/>
          <p:cNvSpPr txBox="1">
            <a:spLocks/>
          </p:cNvSpPr>
          <p:nvPr/>
        </p:nvSpPr>
        <p:spPr>
          <a:xfrm>
            <a:off x="2631476" y="195486"/>
            <a:ext cx="6337451" cy="5760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900" b="1" dirty="0" smtClean="0">
                <a:solidFill>
                  <a:srgbClr val="9A0000"/>
                </a:solidFill>
                <a:latin typeface="Arial Black" panose="020B0A04020102020204" pitchFamily="34" charset="0"/>
              </a:rPr>
              <a:t>МЕРЫ ПО ПРЕДУПРЕЖДЕНИЮ КОРРУПЦИИ</a:t>
            </a:r>
            <a:endParaRPr lang="ru-RU" sz="1900" b="1" dirty="0">
              <a:solidFill>
                <a:srgbClr val="9A0000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044435" y="4795639"/>
            <a:ext cx="90731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602184" y="1008132"/>
            <a:ext cx="6372200" cy="39241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288000">
              <a:spcAft>
                <a:spcPts val="600"/>
              </a:spcAft>
              <a:buClr>
                <a:srgbClr val="9A0000"/>
              </a:buClr>
              <a:buFont typeface="+mj-lt"/>
              <a:buAutoNum type="arabicPeriod"/>
            </a:pP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пределение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подразделений или должностных лиц, ответственных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профилактику коррупционных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иных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правонарушений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288000">
              <a:spcAft>
                <a:spcPts val="600"/>
              </a:spcAft>
              <a:buClr>
                <a:srgbClr val="9A0000"/>
              </a:buClr>
              <a:buFont typeface="+mj-lt"/>
              <a:buAutoNum type="arabicPeriod"/>
            </a:pP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Сотрудничество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 с правоохранительными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органами </a:t>
            </a:r>
          </a:p>
          <a:p>
            <a:pPr marL="342900" indent="-288000">
              <a:spcAft>
                <a:spcPts val="600"/>
              </a:spcAft>
              <a:buClr>
                <a:srgbClr val="9A0000"/>
              </a:buClr>
              <a:buFont typeface="+mj-lt"/>
              <a:buAutoNum type="arabicPeriod"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внедрение в практику стандартов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процедур, направленных на обеспечение добросовестной работы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</a:t>
            </a:r>
          </a:p>
          <a:p>
            <a:pPr marL="342900" indent="-288000">
              <a:spcAft>
                <a:spcPts val="600"/>
              </a:spcAft>
              <a:buClr>
                <a:srgbClr val="9A0000"/>
              </a:buClr>
              <a:buFont typeface="+mj-lt"/>
              <a:buAutoNum type="arabicPeriod"/>
            </a:pP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Принятие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кодекса этики и служебного поведения работников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организации</a:t>
            </a:r>
          </a:p>
          <a:p>
            <a:pPr marL="342900" indent="-288000">
              <a:spcAft>
                <a:spcPts val="600"/>
              </a:spcAft>
              <a:buClr>
                <a:srgbClr val="9A0000"/>
              </a:buClr>
              <a:buFont typeface="+mj-lt"/>
              <a:buAutoNum type="arabicPeriod"/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Предотвращение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урегулирование конфликта </a:t>
            </a: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интересов</a:t>
            </a:r>
            <a:endParaRPr lang="ru-RU" sz="16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288000">
              <a:spcAft>
                <a:spcPts val="600"/>
              </a:spcAft>
              <a:buClr>
                <a:srgbClr val="9A0000"/>
              </a:buClr>
              <a:buFont typeface="+mj-lt"/>
              <a:buAutoNum type="arabicPeriod"/>
            </a:pP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Недопущение </a:t>
            </a:r>
            <a:r>
              <a:rPr lang="ru-RU" sz="16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составления неофициальной отчетности и использования поддельных </a:t>
            </a:r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документов</a:t>
            </a:r>
            <a:endParaRPr lang="ru-RU" sz="16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740201" y="771550"/>
            <a:ext cx="6120000" cy="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-21266" y="626344"/>
            <a:ext cx="2491532" cy="1513358"/>
          </a:xfrm>
          <a:prstGeom prst="roundRect">
            <a:avLst>
              <a:gd name="adj" fmla="val 183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13.3</a:t>
            </a:r>
          </a:p>
          <a:p>
            <a:pPr algn="ctr">
              <a:spcAft>
                <a:spcPts val="600"/>
              </a:spcAft>
            </a:pPr>
            <a:r>
              <a:rPr lang="ru-RU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Федерального закона</a:t>
            </a:r>
            <a:r>
              <a:rPr lang="ru-RU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25.12.2008 № </a:t>
            </a:r>
            <a:r>
              <a:rPr lang="ru-RU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273-ФЗ</a:t>
            </a:r>
          </a:p>
          <a:p>
            <a:pPr algn="ctr">
              <a:spcAft>
                <a:spcPts val="600"/>
              </a:spcAft>
            </a:pPr>
            <a:r>
              <a:rPr lang="ru-RU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1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противодействии коррупции</a:t>
            </a:r>
            <a:r>
              <a:rPr lang="ru-RU" sz="15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ru-RU" sz="15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8813888" y="4795639"/>
            <a:ext cx="275713" cy="288032"/>
          </a:xfrm>
          <a:prstGeom prst="ellipse">
            <a:avLst/>
          </a:prstGeom>
          <a:solidFill>
            <a:srgbClr val="001D58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2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173" y="2238831"/>
            <a:ext cx="1958654" cy="1958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379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121860" y="4559192"/>
            <a:ext cx="907310" cy="388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>
            <a:spLocks noChangeAspect="1"/>
          </p:cNvSpPr>
          <p:nvPr/>
        </p:nvSpPr>
        <p:spPr>
          <a:xfrm>
            <a:off x="-8877" y="84170"/>
            <a:ext cx="2594590" cy="49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37" name="Подзаголовок 2"/>
          <p:cNvSpPr txBox="1">
            <a:spLocks/>
          </p:cNvSpPr>
          <p:nvPr/>
        </p:nvSpPr>
        <p:spPr>
          <a:xfrm>
            <a:off x="2615630" y="221116"/>
            <a:ext cx="6473439" cy="7441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ЛОКАЛЬНЫЕ НОРМАТИВНЫЕ АКТЫ </a:t>
            </a:r>
            <a:br>
              <a:rPr lang="ru-RU" sz="2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</a:br>
            <a:r>
              <a:rPr lang="ru-RU" sz="2000" b="1" dirty="0" smtClean="0">
                <a:solidFill>
                  <a:srgbClr val="C00000"/>
                </a:solidFill>
                <a:latin typeface="Arial Black" panose="020B0A04020102020204" pitchFamily="34" charset="0"/>
              </a:rPr>
              <a:t>В СФЕРЕ ПРОТИВОДЕЙСТВИЯ КОРРУПЦИИ</a:t>
            </a:r>
            <a:endParaRPr lang="ru-RU" sz="2000" b="1" dirty="0">
              <a:solidFill>
                <a:srgbClr val="C00000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044435" y="4795639"/>
            <a:ext cx="90731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411761" y="1136685"/>
            <a:ext cx="3528392" cy="4212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Рекомендуется разработать:</a:t>
            </a:r>
            <a:endParaRPr lang="ru-RU" sz="16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3203848" y="1712753"/>
            <a:ext cx="7774" cy="293632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Скругленный прямоугольник 14"/>
          <p:cNvSpPr/>
          <p:nvPr/>
        </p:nvSpPr>
        <p:spPr>
          <a:xfrm>
            <a:off x="3211622" y="1568875"/>
            <a:ext cx="5932378" cy="3159855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Aft>
                <a:spcPts val="1800"/>
              </a:spcAft>
            </a:pPr>
            <a:r>
              <a:rPr lang="ru-RU" sz="15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Антикоррупционная политика</a:t>
            </a:r>
            <a:endParaRPr lang="ru-RU" sz="1500" b="1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ru-RU" sz="15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Положение </a:t>
            </a:r>
            <a:r>
              <a:rPr lang="ru-RU" sz="15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конфликте </a:t>
            </a:r>
            <a:r>
              <a:rPr lang="ru-RU" sz="15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интересов</a:t>
            </a:r>
            <a:endParaRPr lang="ru-RU" sz="1500" b="1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ru-RU" sz="15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Положение </a:t>
            </a:r>
            <a:r>
              <a:rPr lang="ru-RU" sz="15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подарках и знаках </a:t>
            </a:r>
            <a:r>
              <a:rPr lang="ru-RU" sz="15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делового гостеприимства</a:t>
            </a:r>
            <a:endParaRPr lang="ru-RU" sz="1500" b="1" dirty="0">
              <a:solidFill>
                <a:srgbClr val="1F497D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800"/>
              </a:spcAft>
            </a:pPr>
            <a:r>
              <a:rPr lang="ru-RU" sz="15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Положение </a:t>
            </a:r>
            <a:r>
              <a:rPr lang="ru-RU" sz="15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уведомлении работодателя </a:t>
            </a:r>
            <a:r>
              <a:rPr lang="ru-RU" sz="15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5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фактах склонения к совершению </a:t>
            </a:r>
            <a:r>
              <a:rPr lang="ru-RU" sz="15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коррупционного правонарушения</a:t>
            </a:r>
          </a:p>
          <a:p>
            <a:pPr>
              <a:spcAft>
                <a:spcPts val="1800"/>
              </a:spcAft>
            </a:pPr>
            <a:r>
              <a:rPr lang="ru-RU" sz="15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Иные </a:t>
            </a:r>
            <a:r>
              <a:rPr lang="ru-RU" sz="15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локальные нормативные </a:t>
            </a:r>
            <a:r>
              <a:rPr lang="ru-RU" sz="15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акты</a:t>
            </a:r>
            <a:r>
              <a:rPr lang="ru-RU" sz="15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5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разработанные </a:t>
            </a:r>
            <a:br>
              <a:rPr lang="ru-RU" sz="15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5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5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учетом специфики </a:t>
            </a:r>
            <a:r>
              <a:rPr lang="ru-RU" sz="15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 и </a:t>
            </a:r>
            <a:r>
              <a:rPr lang="ru-RU" sz="15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существующих </a:t>
            </a:r>
            <a:r>
              <a:rPr lang="ru-RU" sz="15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особенностей муниципального </a:t>
            </a:r>
            <a:r>
              <a:rPr lang="ru-RU" sz="15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учреждения 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248000" y="2458307"/>
            <a:ext cx="4680000" cy="674104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500" b="1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2771800" y="1635784"/>
            <a:ext cx="0" cy="432000"/>
          </a:xfrm>
          <a:prstGeom prst="line">
            <a:avLst/>
          </a:prstGeom>
          <a:ln>
            <a:solidFill>
              <a:srgbClr val="8A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2771800" y="2072793"/>
            <a:ext cx="297053" cy="0"/>
          </a:xfrm>
          <a:prstGeom prst="straightConnector1">
            <a:avLst/>
          </a:prstGeom>
          <a:ln>
            <a:solidFill>
              <a:srgbClr val="8A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Скругленный прямоугольник 32"/>
          <p:cNvSpPr/>
          <p:nvPr/>
        </p:nvSpPr>
        <p:spPr>
          <a:xfrm>
            <a:off x="121859" y="230916"/>
            <a:ext cx="2289901" cy="1044690"/>
          </a:xfrm>
          <a:prstGeom prst="roundRect">
            <a:avLst/>
          </a:prstGeom>
          <a:solidFill>
            <a:srgbClr val="001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Правовая основа </a:t>
            </a:r>
            <a:r>
              <a:rPr lang="ru-RU" sz="1400" dirty="0">
                <a:solidFill>
                  <a:schemeClr val="bg1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деятельности муниципального учреждения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121859" y="3400222"/>
            <a:ext cx="2289902" cy="1471617"/>
          </a:xfrm>
          <a:prstGeom prst="roundRect">
            <a:avLst>
              <a:gd name="adj" fmla="val 3615"/>
            </a:avLst>
          </a:prstGeom>
          <a:solidFill>
            <a:schemeClr val="bg1"/>
          </a:solidFill>
          <a:ln>
            <a:solidFill>
              <a:srgbClr val="8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плановой 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основе </a:t>
            </a:r>
            <a:r>
              <a:rPr lang="ru-RU" sz="14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проводить </a:t>
            </a: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регулярную работу </a:t>
            </a:r>
            <a:b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разработке, анализу </a:t>
            </a:r>
            <a:b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систематизации</a:t>
            </a:r>
            <a:endParaRPr lang="ru-RU" sz="14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575515" y="3114932"/>
            <a:ext cx="1296143" cy="432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9A0000"/>
                </a:solidFill>
                <a:latin typeface="Arial Black" panose="020B0A04020102020204" pitchFamily="34" charset="0"/>
              </a:rPr>
              <a:t>ВАЖНО!</a:t>
            </a:r>
            <a:endParaRPr lang="ru-RU" sz="2800" b="1" dirty="0">
              <a:solidFill>
                <a:srgbClr val="9A0000"/>
              </a:solidFill>
              <a:latin typeface="Arial Black" panose="020B0A04020102020204" pitchFamily="34" charset="0"/>
            </a:endParaRPr>
          </a:p>
        </p:txBody>
      </p:sp>
      <p:sp>
        <p:nvSpPr>
          <p:cNvPr id="41" name="Овал 40"/>
          <p:cNvSpPr/>
          <p:nvPr/>
        </p:nvSpPr>
        <p:spPr>
          <a:xfrm>
            <a:off x="8813888" y="4795639"/>
            <a:ext cx="275713" cy="288032"/>
          </a:xfrm>
          <a:prstGeom prst="ellipse">
            <a:avLst/>
          </a:prstGeom>
          <a:solidFill>
            <a:srgbClr val="001D58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3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4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33" b="99667" l="11628" r="96346"/>
                    </a14:imgEffect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0528" t="10290" r="8168" b="10075"/>
          <a:stretch/>
        </p:blipFill>
        <p:spPr bwMode="auto">
          <a:xfrm rot="513210">
            <a:off x="565787" y="1309350"/>
            <a:ext cx="1534013" cy="1497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606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121860" y="4559192"/>
            <a:ext cx="907310" cy="388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/>
          </a:p>
        </p:txBody>
      </p:sp>
      <p:sp>
        <p:nvSpPr>
          <p:cNvPr id="39" name="Прямоугольник 38"/>
          <p:cNvSpPr>
            <a:spLocks noChangeAspect="1"/>
          </p:cNvSpPr>
          <p:nvPr/>
        </p:nvSpPr>
        <p:spPr>
          <a:xfrm>
            <a:off x="-8878" y="84170"/>
            <a:ext cx="4580878" cy="49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923993" y="4574230"/>
            <a:ext cx="907310" cy="388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/>
          </a:p>
        </p:txBody>
      </p:sp>
      <p:sp>
        <p:nvSpPr>
          <p:cNvPr id="8" name="Подзаголовок 2"/>
          <p:cNvSpPr txBox="1">
            <a:spLocks/>
          </p:cNvSpPr>
          <p:nvPr/>
        </p:nvSpPr>
        <p:spPr>
          <a:xfrm>
            <a:off x="5542356" y="176065"/>
            <a:ext cx="3547243" cy="3236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36000" tIns="45720" rIns="3600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900" b="1" dirty="0" smtClean="0">
                <a:solidFill>
                  <a:srgbClr val="00206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Лицо</a:t>
            </a:r>
            <a:r>
              <a:rPr lang="ru-RU" sz="1900" b="1" dirty="0">
                <a:solidFill>
                  <a:srgbClr val="00206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, </a:t>
            </a:r>
            <a:r>
              <a:rPr lang="ru-RU" sz="1900" b="1" dirty="0" smtClean="0">
                <a:solidFill>
                  <a:srgbClr val="00206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ответственное </a:t>
            </a:r>
            <a:br>
              <a:rPr lang="ru-RU" sz="1900" b="1" dirty="0" smtClean="0">
                <a:solidFill>
                  <a:srgbClr val="00206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</a:br>
            <a:r>
              <a:rPr lang="ru-RU" sz="1900" b="1" dirty="0" smtClean="0">
                <a:solidFill>
                  <a:srgbClr val="00206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за </a:t>
            </a:r>
            <a:r>
              <a:rPr lang="ru-RU" sz="1900" b="1" dirty="0">
                <a:solidFill>
                  <a:srgbClr val="00206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осуществление мониторинга публикаций негативного характера </a:t>
            </a:r>
            <a:r>
              <a:rPr lang="ru-RU" sz="1900" b="1" dirty="0" smtClean="0">
                <a:solidFill>
                  <a:srgbClr val="00206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/>
            </a:r>
            <a:br>
              <a:rPr lang="ru-RU" sz="1900" b="1" dirty="0" smtClean="0">
                <a:solidFill>
                  <a:srgbClr val="00206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</a:br>
            <a:r>
              <a:rPr lang="ru-RU" sz="1900" b="1" dirty="0" smtClean="0">
                <a:solidFill>
                  <a:srgbClr val="00206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в </a:t>
            </a:r>
            <a:r>
              <a:rPr lang="ru-RU" sz="1900" b="1" dirty="0">
                <a:solidFill>
                  <a:srgbClr val="00206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средствах </a:t>
            </a:r>
            <a:r>
              <a:rPr lang="ru-RU" sz="1900" b="1" dirty="0" smtClean="0">
                <a:solidFill>
                  <a:srgbClr val="00206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массовой </a:t>
            </a:r>
            <a:r>
              <a:rPr lang="ru-RU" sz="1900" b="1" dirty="0">
                <a:solidFill>
                  <a:srgbClr val="00206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информации, </a:t>
            </a:r>
            <a:r>
              <a:rPr lang="ru-RU" sz="1900" b="1" dirty="0" smtClean="0">
                <a:solidFill>
                  <a:srgbClr val="00206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/>
            </a:r>
            <a:br>
              <a:rPr lang="ru-RU" sz="1900" b="1" dirty="0" smtClean="0">
                <a:solidFill>
                  <a:srgbClr val="00206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</a:br>
            <a:r>
              <a:rPr lang="ru-RU" sz="1900" b="1" dirty="0" smtClean="0">
                <a:solidFill>
                  <a:srgbClr val="00206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в </a:t>
            </a:r>
            <a:r>
              <a:rPr lang="ru-RU" sz="1900" b="1" dirty="0">
                <a:solidFill>
                  <a:srgbClr val="00206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том числе коррупционной направленности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722" y="1794412"/>
            <a:ext cx="1577831" cy="1577831"/>
          </a:xfrm>
          <a:prstGeom prst="rect">
            <a:avLst/>
          </a:prstGeom>
        </p:spPr>
      </p:pic>
      <p:sp>
        <p:nvSpPr>
          <p:cNvPr id="11" name="Подзаголовок 2"/>
          <p:cNvSpPr txBox="1">
            <a:spLocks/>
          </p:cNvSpPr>
          <p:nvPr/>
        </p:nvSpPr>
        <p:spPr>
          <a:xfrm>
            <a:off x="121860" y="130800"/>
            <a:ext cx="3580533" cy="19657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36000" tIns="45720" rIns="3600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900" b="1" dirty="0" smtClean="0">
                <a:solidFill>
                  <a:srgbClr val="001D58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Лицо, ответственное</a:t>
            </a:r>
            <a:br>
              <a:rPr lang="ru-RU" sz="1900" b="1" dirty="0" smtClean="0">
                <a:solidFill>
                  <a:srgbClr val="001D58"/>
                </a:solidFill>
                <a:latin typeface="72 Black" panose="020B0A04030603020204" pitchFamily="34" charset="0"/>
                <a:cs typeface="72 Black" panose="020B0A04030603020204" pitchFamily="34" charset="0"/>
              </a:rPr>
            </a:br>
            <a:r>
              <a:rPr lang="ru-RU" sz="1900" b="1" dirty="0" smtClean="0">
                <a:solidFill>
                  <a:srgbClr val="001D58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за </a:t>
            </a:r>
            <a:r>
              <a:rPr lang="ru-RU" sz="1900" b="1" dirty="0">
                <a:solidFill>
                  <a:srgbClr val="001D58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профилактику коррупционных и иных правонарушений</a:t>
            </a:r>
          </a:p>
        </p:txBody>
      </p:sp>
      <p:sp>
        <p:nvSpPr>
          <p:cNvPr id="13" name="Овал 12"/>
          <p:cNvSpPr/>
          <p:nvPr/>
        </p:nvSpPr>
        <p:spPr>
          <a:xfrm>
            <a:off x="3341645" y="987574"/>
            <a:ext cx="2412000" cy="233521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b="1" dirty="0">
              <a:latin typeface="Arial Black" panose="020B0A04020102020204" pitchFamily="34" charset="0"/>
              <a:cs typeface="72 Light" panose="020B0303030000000003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41644" y="1955616"/>
            <a:ext cx="2412001" cy="400110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algn="ctr"/>
            <a:r>
              <a:rPr lang="ru-RU" sz="2000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ОПРЕДЕЛИТЬ</a:t>
            </a:r>
            <a:endParaRPr lang="ru-RU" sz="20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3881" b="98209" l="896" r="100000"/>
                    </a14:imgEffect>
                    <a14:imgEffect>
                      <a14:sharpenSoften amount="75000"/>
                    </a14:imgEffect>
                    <a14:imgEffect>
                      <a14:brightnessContrast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7101" y="3228229"/>
            <a:ext cx="1777755" cy="1777755"/>
          </a:xfrm>
          <a:prstGeom prst="rect">
            <a:avLst/>
          </a:prstGeom>
        </p:spPr>
      </p:pic>
      <p:sp>
        <p:nvSpPr>
          <p:cNvPr id="15" name="Овал 14"/>
          <p:cNvSpPr/>
          <p:nvPr/>
        </p:nvSpPr>
        <p:spPr>
          <a:xfrm>
            <a:off x="8813888" y="4795639"/>
            <a:ext cx="275713" cy="288032"/>
          </a:xfrm>
          <a:prstGeom prst="ellipse">
            <a:avLst/>
          </a:prstGeom>
          <a:solidFill>
            <a:srgbClr val="001D58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4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74722" y="3458980"/>
            <a:ext cx="3960440" cy="1476000"/>
          </a:xfrm>
          <a:prstGeom prst="roundRect">
            <a:avLst>
              <a:gd name="adj" fmla="val 0"/>
            </a:avLst>
          </a:prstGeom>
          <a:solidFill>
            <a:schemeClr val="bg1">
              <a:alpha val="0"/>
            </a:schemeClr>
          </a:solidFill>
          <a:ln w="19050">
            <a:solidFill>
              <a:srgbClr val="8A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анализировать должностные обязанности </a:t>
            </a:r>
            <a:b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во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избежание случаев назначения ответственным лицом работника,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должностные обязанности которого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входят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обязанности в сферах </a:t>
            </a: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высоким коррупционным риском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1818085" y="3135067"/>
            <a:ext cx="1585384" cy="375447"/>
          </a:xfrm>
          <a:prstGeom prst="roundRect">
            <a:avLst/>
          </a:prstGeom>
          <a:solidFill>
            <a:schemeClr val="bg1"/>
          </a:solidFill>
          <a:ln w="19050">
            <a:solidFill>
              <a:srgbClr val="001D5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8A0000"/>
                </a:solidFill>
                <a:latin typeface="Arial Black" panose="020B0A04020102020204" pitchFamily="34" charset="0"/>
              </a:rPr>
              <a:t>ВАЖНО!</a:t>
            </a:r>
            <a:endParaRPr lang="ru-RU" sz="2800" b="1" dirty="0">
              <a:solidFill>
                <a:srgbClr val="8A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477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121860" y="4559192"/>
            <a:ext cx="907310" cy="388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>
            <a:spLocks noChangeAspect="1"/>
          </p:cNvSpPr>
          <p:nvPr/>
        </p:nvSpPr>
        <p:spPr>
          <a:xfrm>
            <a:off x="-8877" y="84170"/>
            <a:ext cx="2496672" cy="49536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Подзаголовок 2"/>
          <p:cNvSpPr txBox="1">
            <a:spLocks/>
          </p:cNvSpPr>
          <p:nvPr/>
        </p:nvSpPr>
        <p:spPr>
          <a:xfrm>
            <a:off x="2631476" y="195486"/>
            <a:ext cx="6337451" cy="64807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900" b="1" dirty="0" smtClean="0">
                <a:solidFill>
                  <a:srgbClr val="9A0000"/>
                </a:solidFill>
                <a:latin typeface="Arial Black" panose="020B0A04020102020204" pitchFamily="34" charset="0"/>
              </a:rPr>
              <a:t>Трудоустройство </a:t>
            </a:r>
            <a:r>
              <a:rPr lang="ru-RU" sz="1900" b="1" dirty="0">
                <a:solidFill>
                  <a:srgbClr val="9A0000"/>
                </a:solidFill>
                <a:latin typeface="Arial Black" panose="020B0A04020102020204" pitchFamily="34" charset="0"/>
              </a:rPr>
              <a:t>лиц, ранее замещавших должности муниципальной службы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8044435" y="4795639"/>
            <a:ext cx="90731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740201" y="843558"/>
            <a:ext cx="6120000" cy="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-44718" y="3781469"/>
            <a:ext cx="2491532" cy="1302202"/>
          </a:xfrm>
          <a:prstGeom prst="roundRect">
            <a:avLst>
              <a:gd name="adj" fmla="val 1831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12</a:t>
            </a:r>
          </a:p>
          <a:p>
            <a:pPr algn="ctr">
              <a:spcAft>
                <a:spcPts val="300"/>
              </a:spcAft>
            </a:pP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Федерального закона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 25.12.2008 № 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273-ФЗ</a:t>
            </a:r>
            <a:b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 </a:t>
            </a:r>
            <a:r>
              <a:rPr lang="ru-RU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противодействии коррупции</a:t>
            </a:r>
            <a:r>
              <a:rPr lang="ru-RU" sz="1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endParaRPr lang="ru-RU" sz="1400" b="1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8813888" y="4795639"/>
            <a:ext cx="275713" cy="288032"/>
          </a:xfrm>
          <a:prstGeom prst="ellipse">
            <a:avLst/>
          </a:prstGeom>
          <a:solidFill>
            <a:srgbClr val="001D58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5</a:t>
            </a:r>
            <a:endParaRPr lang="ru-RU" sz="1400" dirty="0">
              <a:solidFill>
                <a:schemeClr val="bg1"/>
              </a:solidFill>
            </a:endParaRP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-21779" y="84172"/>
            <a:ext cx="2509574" cy="270869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ОГРАНИЧЕНИЯ </a:t>
            </a:r>
            <a:b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ДЛЯ ГРАЖДАНИНА, ЗАМЕЩАВШЕГО ДОЛЖНОСТЬ МУНИЦИПАЛЬНОЙ СЛУЖБЫ, </a:t>
            </a:r>
            <a:b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ПРИ ЗАКЛЮЧЕНИИ ИМ ТРУДОВОГО </a:t>
            </a:r>
            <a:b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400" b="1" dirty="0" smtClean="0">
                <a:solidFill>
                  <a:srgbClr val="1F497D">
                    <a:lumMod val="75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ИЛИ ГРАЖДАНСКО-ПРАВОВОГО ДОГОВОРА</a:t>
            </a:r>
            <a:endParaRPr lang="ru-RU" sz="1400" b="1" dirty="0">
              <a:solidFill>
                <a:srgbClr val="1F497D">
                  <a:lumMod val="75000"/>
                </a:srgb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954" y="2766654"/>
            <a:ext cx="1598555" cy="1065703"/>
          </a:xfrm>
          <a:prstGeom prst="rect">
            <a:avLst/>
          </a:prstGeom>
        </p:spPr>
      </p:pic>
      <p:sp>
        <p:nvSpPr>
          <p:cNvPr id="15" name="Подзаголовок 2"/>
          <p:cNvSpPr txBox="1">
            <a:spLocks/>
          </p:cNvSpPr>
          <p:nvPr/>
        </p:nvSpPr>
        <p:spPr>
          <a:xfrm flipH="1">
            <a:off x="2542201" y="1347614"/>
            <a:ext cx="6516000" cy="2097286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180000" tIns="45720" rIns="18000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при заключении трудового или гражданско-правового договора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на 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выполнение работ (оказание услуг) с гражданином,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замещавшим 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должности муниципальной службы,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в 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течение двух лет после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его 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увольнения с муниципальной службы </a:t>
            </a:r>
            <a:r>
              <a:rPr lang="ru-RU" sz="1700" b="1" dirty="0">
                <a:solidFill>
                  <a:srgbClr val="C00000"/>
                </a:solidFill>
                <a:latin typeface="Arial Narrow" panose="020B0606020202030204" pitchFamily="34" charset="0"/>
              </a:rPr>
              <a:t>обязан в десятидневный срок </a:t>
            </a:r>
            <a:r>
              <a:rPr lang="ru-RU" sz="17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сообщать 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о заключении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такого 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договора представителю нанимателя (работодателю) муниципального служащего по последнему месту его службы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718887" y="1059582"/>
            <a:ext cx="1814751" cy="390839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Работодатель </a:t>
            </a:r>
            <a:endParaRPr lang="ru-RU" sz="15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 flipH="1">
            <a:off x="2825915" y="3958828"/>
            <a:ext cx="5832648" cy="989211"/>
          </a:xfrm>
          <a:prstGeom prst="rect">
            <a:avLst/>
          </a:prstGeom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180000" tIns="45720" rIns="18000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7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неисполнение </a:t>
            </a:r>
            <a:r>
              <a:rPr lang="ru-RU" sz="1700" b="1" dirty="0">
                <a:solidFill>
                  <a:srgbClr val="C00000"/>
                </a:solidFill>
                <a:latin typeface="Arial Narrow" panose="020B0606020202030204" pitchFamily="34" charset="0"/>
              </a:rPr>
              <a:t>работодателем 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антикоррупционной обязанности, является правонарушением и влечет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ответственность в 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виде административного штрафа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6005289" y="3654174"/>
            <a:ext cx="2492801" cy="356366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ст. 19.29 КоАП РФ</a:t>
            </a:r>
            <a:endParaRPr lang="ru-RU" sz="15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58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20408" y="4588900"/>
            <a:ext cx="907310" cy="388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/>
          </a:p>
        </p:txBody>
      </p:sp>
      <p:sp>
        <p:nvSpPr>
          <p:cNvPr id="3" name="Прямоугольник 2"/>
          <p:cNvSpPr>
            <a:spLocks noChangeAspect="1"/>
          </p:cNvSpPr>
          <p:nvPr/>
        </p:nvSpPr>
        <p:spPr>
          <a:xfrm>
            <a:off x="-12188" y="83512"/>
            <a:ext cx="3000012" cy="496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8388424" y="4783323"/>
            <a:ext cx="216024" cy="194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 flipH="1">
            <a:off x="3233888" y="489830"/>
            <a:ext cx="5508000" cy="2016000"/>
          </a:xfrm>
          <a:prstGeom prst="homePlate">
            <a:avLst>
              <a:gd name="adj" fmla="val 26540"/>
            </a:avLst>
          </a:prstGeom>
          <a:ln>
            <a:solidFill>
              <a:srgbClr val="9A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252000" tIns="108000" rIns="18000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проработать Антикоррупционную политику учреждения на предмет наличия норм, регулирующих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проведение 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оценки коррупционных рисков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рассмотреть вопрос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об 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издании отдельного локального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акта 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по данной тематике</a:t>
            </a: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-2358" y="197877"/>
            <a:ext cx="2968624" cy="22535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b="1" dirty="0" smtClean="0">
                <a:solidFill>
                  <a:srgbClr val="1F497D">
                    <a:lumMod val="75000"/>
                  </a:srgbClr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Оценка коррупционных рисков</a:t>
            </a:r>
            <a:endParaRPr lang="ru-RU" b="1" dirty="0">
              <a:solidFill>
                <a:srgbClr val="1F497D">
                  <a:lumMod val="75000"/>
                </a:srgbClr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 flipH="1">
            <a:off x="3233888" y="2881119"/>
            <a:ext cx="5508000" cy="2016000"/>
          </a:xfrm>
          <a:prstGeom prst="homePlate">
            <a:avLst>
              <a:gd name="adj" fmla="val 26540"/>
            </a:avLst>
          </a:prstGeom>
          <a:ln>
            <a:solidFill>
              <a:srgbClr val="9A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252000" tIns="45720" rIns="18000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организовать системную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регулярную работу, результатом которой станет разработка карты коррупционных рисков учреждения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и 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ее регулярная актуализация </a:t>
            </a: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/>
            </a:r>
            <a:b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</a:br>
            <a:r>
              <a:rPr lang="ru-RU" sz="1700" b="1" dirty="0" smtClean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(</a:t>
            </a:r>
            <a:r>
              <a:rPr lang="ru-RU" sz="1700" b="1" dirty="0">
                <a:solidFill>
                  <a:schemeClr val="tx2">
                    <a:lumMod val="50000"/>
                  </a:schemeClr>
                </a:solidFill>
                <a:latin typeface="Arial Black" panose="020B0A04020102020204" pitchFamily="34" charset="0"/>
              </a:rPr>
              <a:t>например, один раз в год)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243461" y="267100"/>
            <a:ext cx="2016224" cy="356366"/>
          </a:xfrm>
          <a:prstGeom prst="roundRect">
            <a:avLst>
              <a:gd name="adj" fmla="val 4733"/>
            </a:avLst>
          </a:prstGeom>
          <a:solidFill>
            <a:srgbClr val="001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рекомендуется</a:t>
            </a:r>
            <a:endParaRPr lang="ru-RU" sz="15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243461" y="2673130"/>
            <a:ext cx="2016224" cy="356366"/>
          </a:xfrm>
          <a:prstGeom prst="roundRect">
            <a:avLst>
              <a:gd name="adj" fmla="val 4733"/>
            </a:avLst>
          </a:prstGeom>
          <a:solidFill>
            <a:srgbClr val="001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рекомендуется</a:t>
            </a:r>
            <a:endParaRPr lang="ru-RU" sz="15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813888" y="4795639"/>
            <a:ext cx="275713" cy="288032"/>
          </a:xfrm>
          <a:prstGeom prst="ellipse">
            <a:avLst/>
          </a:prstGeom>
          <a:solidFill>
            <a:srgbClr val="001D58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6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0" b="98242" l="0" r="99121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675" y="2451440"/>
            <a:ext cx="1984557" cy="19845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918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121860" y="4559192"/>
            <a:ext cx="907310" cy="388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>
            <a:spLocks noChangeAspect="1"/>
          </p:cNvSpPr>
          <p:nvPr/>
        </p:nvSpPr>
        <p:spPr>
          <a:xfrm>
            <a:off x="0" y="72000"/>
            <a:ext cx="2915816" cy="49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Подзаголовок 2"/>
          <p:cNvSpPr txBox="1">
            <a:spLocks/>
          </p:cNvSpPr>
          <p:nvPr/>
        </p:nvSpPr>
        <p:spPr>
          <a:xfrm>
            <a:off x="-2" y="450939"/>
            <a:ext cx="2915817" cy="230283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5000"/>
              </a:lnSpc>
            </a:pPr>
            <a:r>
              <a:rPr lang="ru-RU" sz="1800" b="1" dirty="0" smtClean="0">
                <a:solidFill>
                  <a:srgbClr val="1F497D">
                    <a:lumMod val="75000"/>
                  </a:srgbClr>
                </a:solidFill>
                <a:latin typeface="Arial Black" panose="020B0A04020102020204" pitchFamily="34" charset="0"/>
              </a:rPr>
              <a:t>АНКЕТЫ, ЗАПОЛНЯЕМЫЕ </a:t>
            </a:r>
            <a:br>
              <a:rPr lang="ru-RU" sz="1800" b="1" dirty="0" smtClean="0">
                <a:solidFill>
                  <a:srgbClr val="1F497D">
                    <a:lumMod val="75000"/>
                  </a:srgbClr>
                </a:solidFill>
                <a:latin typeface="Arial Black" panose="020B0A04020102020204" pitchFamily="34" charset="0"/>
              </a:rPr>
            </a:br>
            <a:r>
              <a:rPr lang="ru-RU" sz="1800" b="1" dirty="0" smtClean="0">
                <a:solidFill>
                  <a:srgbClr val="1F497D">
                    <a:lumMod val="75000"/>
                  </a:srgbClr>
                </a:solidFill>
                <a:latin typeface="Arial Black" panose="020B0A04020102020204" pitchFamily="34" charset="0"/>
              </a:rPr>
              <a:t>ПРИ ТРУДОУСТРОЙСТВЕ </a:t>
            </a:r>
          </a:p>
          <a:p>
            <a:pPr>
              <a:lnSpc>
                <a:spcPct val="125000"/>
              </a:lnSpc>
            </a:pPr>
            <a:r>
              <a:rPr lang="ru-RU" sz="1800" b="1" dirty="0" smtClean="0">
                <a:solidFill>
                  <a:srgbClr val="1F497D">
                    <a:lumMod val="75000"/>
                  </a:srgbClr>
                </a:solidFill>
                <a:latin typeface="Arial Black" panose="020B0A04020102020204" pitchFamily="34" charset="0"/>
              </a:rPr>
              <a:t>В МУНИЦИПАЛЬНОЕ УЧРЕЖДЕНИЕ</a:t>
            </a:r>
            <a:endParaRPr lang="ru-RU" sz="1800" b="1" dirty="0">
              <a:solidFill>
                <a:srgbClr val="1F497D">
                  <a:lumMod val="75000"/>
                </a:srgbClr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044435" y="4795639"/>
            <a:ext cx="90731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2050" name="Picture 2" descr="C:\Users\ugsk\Documents\berger-amicable-divorec-blog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865" y="2914822"/>
            <a:ext cx="1917430" cy="1809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Скругленный прямоугольник 22"/>
          <p:cNvSpPr/>
          <p:nvPr/>
        </p:nvSpPr>
        <p:spPr>
          <a:xfrm>
            <a:off x="3563888" y="377193"/>
            <a:ext cx="4680520" cy="42120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Должны  содержать  </a:t>
            </a:r>
            <a:r>
              <a:rPr lang="ru-RU" sz="2000" b="1" dirty="0" smtClean="0">
                <a:solidFill>
                  <a:srgbClr val="9A0000"/>
                </a:solidFill>
                <a:latin typeface="72 Black" panose="020B0A04030603020204" pitchFamily="34" charset="0"/>
                <a:cs typeface="72 Black" panose="020B0A04030603020204" pitchFamily="34" charset="0"/>
              </a:rPr>
              <a:t>СВЕДЕНИЯ</a:t>
            </a:r>
            <a:endParaRPr lang="ru-RU" sz="2000" b="1" dirty="0">
              <a:solidFill>
                <a:srgbClr val="9A0000"/>
              </a:solidFill>
              <a:latin typeface="72 Black" panose="020B0A04030603020204" pitchFamily="34" charset="0"/>
              <a:cs typeface="72 Black" panose="020B0A04030603020204" pitchFamily="34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>
            <a:off x="8303358" y="1203598"/>
            <a:ext cx="0" cy="316835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Скругленный прямоугольник 24"/>
          <p:cNvSpPr/>
          <p:nvPr/>
        </p:nvSpPr>
        <p:spPr>
          <a:xfrm>
            <a:off x="2599794" y="1067342"/>
            <a:ext cx="5644614" cy="3376616"/>
          </a:xfrm>
          <a:prstGeom prst="roundRect">
            <a:avLst>
              <a:gd name="adj" fmla="val 0"/>
            </a:avLst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>
              <a:spcAft>
                <a:spcPts val="1800"/>
              </a:spcAft>
            </a:pPr>
            <a:r>
              <a:rPr lang="ru-RU" sz="19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 участии лица, принимаемого </a:t>
            </a:r>
            <a: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19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работу, </a:t>
            </a:r>
            <a: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9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деятельности </a:t>
            </a:r>
            <a: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юридических лиц </a:t>
            </a:r>
          </a:p>
          <a:p>
            <a:pPr algn="r">
              <a:spcAft>
                <a:spcPts val="1800"/>
              </a:spcAft>
            </a:pPr>
            <a: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9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регистрации </a:t>
            </a:r>
            <a: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9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качестве </a:t>
            </a:r>
            <a: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индивидуального </a:t>
            </a:r>
            <a:r>
              <a:rPr lang="ru-RU" sz="19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предпринимателя</a:t>
            </a:r>
            <a: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r">
              <a:spcAft>
                <a:spcPts val="1800"/>
              </a:spcAft>
            </a:pPr>
            <a: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lang="ru-RU" sz="19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местах работы родственников лиц, трудоустраиваемых в учреждение, </a:t>
            </a:r>
            <a: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об их </a:t>
            </a:r>
            <a:r>
              <a:rPr lang="ru-RU" sz="19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регистрации </a:t>
            </a:r>
            <a: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19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качестве </a:t>
            </a:r>
            <a: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900" b="1" dirty="0" smtClean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индивидуальных </a:t>
            </a:r>
            <a:r>
              <a:rPr lang="ru-RU" sz="1900" b="1" dirty="0">
                <a:solidFill>
                  <a:srgbClr val="1F497D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предпринимателей</a:t>
            </a:r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>
            <a:off x="8735406" y="587794"/>
            <a:ext cx="0" cy="716348"/>
          </a:xfrm>
          <a:prstGeom prst="line">
            <a:avLst/>
          </a:prstGeom>
          <a:ln w="19050">
            <a:solidFill>
              <a:srgbClr val="8A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8438353" y="1304142"/>
            <a:ext cx="297053" cy="0"/>
          </a:xfrm>
          <a:prstGeom prst="straightConnector1">
            <a:avLst/>
          </a:prstGeom>
          <a:ln w="19050">
            <a:solidFill>
              <a:srgbClr val="8A0000"/>
            </a:solidFill>
            <a:prstDash val="sysDot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>
            <a:stCxn id="23" idx="3"/>
          </p:cNvCxnSpPr>
          <p:nvPr/>
        </p:nvCxnSpPr>
        <p:spPr>
          <a:xfrm>
            <a:off x="8244408" y="587795"/>
            <a:ext cx="490998" cy="0"/>
          </a:xfrm>
          <a:prstGeom prst="line">
            <a:avLst/>
          </a:prstGeom>
          <a:ln w="19050">
            <a:solidFill>
              <a:srgbClr val="8A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Овал 12"/>
          <p:cNvSpPr/>
          <p:nvPr/>
        </p:nvSpPr>
        <p:spPr>
          <a:xfrm>
            <a:off x="8813888" y="4795639"/>
            <a:ext cx="275713" cy="288032"/>
          </a:xfrm>
          <a:prstGeom prst="ellipse">
            <a:avLst/>
          </a:prstGeom>
          <a:solidFill>
            <a:srgbClr val="001D58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7</a:t>
            </a:r>
            <a:endParaRPr lang="ru-RU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525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121860" y="4559192"/>
            <a:ext cx="907310" cy="388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>
            <a:spLocks noChangeAspect="1"/>
          </p:cNvSpPr>
          <p:nvPr/>
        </p:nvSpPr>
        <p:spPr>
          <a:xfrm>
            <a:off x="-8878" y="84171"/>
            <a:ext cx="2500410" cy="496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Подзаголовок 2"/>
          <p:cNvSpPr txBox="1">
            <a:spLocks/>
          </p:cNvSpPr>
          <p:nvPr/>
        </p:nvSpPr>
        <p:spPr>
          <a:xfrm>
            <a:off x="2491532" y="195486"/>
            <a:ext cx="6652468" cy="9361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750" b="1" dirty="0" smtClean="0">
                <a:solidFill>
                  <a:srgbClr val="9A0000"/>
                </a:solidFill>
                <a:latin typeface="Arial Black" panose="020B0A04020102020204" pitchFamily="34" charset="0"/>
              </a:rPr>
              <a:t>КОЛЛЕГИАЛЬНЫЕ ОРГАНЫ, </a:t>
            </a:r>
            <a:br>
              <a:rPr lang="ru-RU" sz="1750" b="1" dirty="0" smtClean="0">
                <a:solidFill>
                  <a:srgbClr val="9A0000"/>
                </a:solidFill>
                <a:latin typeface="Arial Black" panose="020B0A04020102020204" pitchFamily="34" charset="0"/>
              </a:rPr>
            </a:br>
            <a:r>
              <a:rPr lang="ru-RU" sz="1750" b="1" dirty="0" smtClean="0">
                <a:solidFill>
                  <a:srgbClr val="9A0000"/>
                </a:solidFill>
                <a:latin typeface="Arial Black" panose="020B0A04020102020204" pitchFamily="34" charset="0"/>
              </a:rPr>
              <a:t>СОЗДАННЫЕ В МУНИЦИПАЛЬНОМ УЧРЕЖДЕНИИ </a:t>
            </a:r>
            <a:br>
              <a:rPr lang="ru-RU" sz="1750" b="1" dirty="0" smtClean="0">
                <a:solidFill>
                  <a:srgbClr val="9A0000"/>
                </a:solidFill>
                <a:latin typeface="Arial Black" panose="020B0A04020102020204" pitchFamily="34" charset="0"/>
              </a:rPr>
            </a:br>
            <a:r>
              <a:rPr lang="ru-RU" sz="1750" b="1" dirty="0" smtClean="0">
                <a:solidFill>
                  <a:srgbClr val="9A0000"/>
                </a:solidFill>
                <a:latin typeface="Arial Black" panose="020B0A04020102020204" pitchFamily="34" charset="0"/>
              </a:rPr>
              <a:t>В ЦЕЛЯХ ПРОТИВОДЕЙСТВИЯ КОРРУПЦИИ</a:t>
            </a:r>
            <a:endParaRPr lang="ru-RU" sz="1750" b="1" dirty="0">
              <a:solidFill>
                <a:srgbClr val="9A0000"/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044435" y="4795639"/>
            <a:ext cx="90731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>
            <a:off x="2740201" y="1131590"/>
            <a:ext cx="6120000" cy="0"/>
          </a:xfrm>
          <a:prstGeom prst="line">
            <a:avLst/>
          </a:prstGeom>
          <a:ln w="6350"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170943" y="2763158"/>
            <a:ext cx="2134799" cy="1836000"/>
          </a:xfrm>
          <a:prstGeom prst="roundRect">
            <a:avLst>
              <a:gd name="adj" fmla="val 16631"/>
            </a:avLst>
          </a:prstGeom>
          <a:solidFill>
            <a:srgbClr val="001D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ru-R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Необходимо </a:t>
            </a:r>
            <a:r>
              <a:rPr lang="ru-RU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обратить </a:t>
            </a:r>
            <a:r>
              <a:rPr lang="ru-R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внимание на </a:t>
            </a:r>
            <a:r>
              <a:rPr lang="ru-RU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состав </a:t>
            </a:r>
            <a:r>
              <a:rPr lang="ru-R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7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7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полномочия </a:t>
            </a:r>
          </a:p>
        </p:txBody>
      </p:sp>
      <p:sp>
        <p:nvSpPr>
          <p:cNvPr id="22" name="Овал 21"/>
          <p:cNvSpPr/>
          <p:nvPr/>
        </p:nvSpPr>
        <p:spPr>
          <a:xfrm>
            <a:off x="8813888" y="4795639"/>
            <a:ext cx="275713" cy="288032"/>
          </a:xfrm>
          <a:prstGeom prst="ellipse">
            <a:avLst/>
          </a:prstGeom>
          <a:solidFill>
            <a:srgbClr val="001D58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bg1"/>
                </a:solidFill>
              </a:rPr>
              <a:t>8</a:t>
            </a:r>
            <a:endParaRPr lang="ru-RU" sz="1400" dirty="0">
              <a:solidFill>
                <a:schemeClr val="bg1"/>
              </a:solidFill>
            </a:endParaRPr>
          </a:p>
        </p:txBody>
      </p:sp>
      <p:pic>
        <p:nvPicPr>
          <p:cNvPr id="11" name="Picture 2" descr="C:\Users\AV_LAV~1\AppData\Local\Temp\7zOC85EA3F5\Wavy_Bus-19_Single-02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68" y="272358"/>
            <a:ext cx="2295951" cy="229595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</p:pic>
      <p:sp>
        <p:nvSpPr>
          <p:cNvPr id="13" name="Подзаголовок 2"/>
          <p:cNvSpPr txBox="1">
            <a:spLocks/>
          </p:cNvSpPr>
          <p:nvPr/>
        </p:nvSpPr>
        <p:spPr>
          <a:xfrm flipH="1">
            <a:off x="2843805" y="1635646"/>
            <a:ext cx="5970081" cy="2923546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180000" tIns="45720" rIns="18000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создания </a:t>
            </a:r>
            <a:r>
              <a:rPr lang="ru-RU" sz="1800" b="1" dirty="0">
                <a:solidFill>
                  <a:srgbClr val="C00000"/>
                </a:solidFill>
                <a:latin typeface="Arial Narrow" panose="020B0606020202030204" pitchFamily="34" charset="0"/>
              </a:rPr>
              <a:t>нескольких</a:t>
            </a:r>
            <a:r>
              <a:rPr lang="ru-RU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коллегиальных органов </a:t>
            </a:r>
            <a:b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(например</a:t>
            </a:r>
            <a:r>
              <a:rPr lang="ru-RU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, комиссия </a:t>
            </a: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по </a:t>
            </a:r>
            <a:r>
              <a:rPr lang="ru-RU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противодействию коррупции, </a:t>
            </a: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комиссия </a:t>
            </a:r>
            <a:r>
              <a:rPr lang="ru-RU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по урегулированию конфликта интересов и т.д.), </a:t>
            </a: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следует </a:t>
            </a:r>
            <a:r>
              <a:rPr lang="ru-RU" sz="1800" b="1" dirty="0" smtClean="0">
                <a:solidFill>
                  <a:srgbClr val="C00000"/>
                </a:solidFill>
                <a:latin typeface="Arial Narrow" panose="020B0606020202030204" pitchFamily="34" charset="0"/>
              </a:rPr>
              <a:t>обязательно</a:t>
            </a: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 Narrow" panose="020B0606020202030204" pitchFamily="34" charset="0"/>
              </a:rPr>
              <a:t>:</a:t>
            </a:r>
          </a:p>
          <a:p>
            <a:pPr marL="1093788" indent="-285750" algn="l">
              <a:spcAft>
                <a:spcPts val="600"/>
              </a:spcAft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разграничивать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предметы их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ведения; </a:t>
            </a:r>
          </a:p>
          <a:p>
            <a:pPr marL="1093788" indent="-285750" algn="l">
              <a:buClr>
                <a:srgbClr val="8A0000"/>
              </a:buClr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систематизировать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их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работу, выстраивая</a:t>
            </a:r>
            <a:b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в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единую систему противодействия коррупции </a:t>
            </a: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/>
            </a:r>
            <a:b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1800" b="1" dirty="0" smtClean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в </a:t>
            </a:r>
            <a:r>
              <a:rPr lang="ru-RU" sz="18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</a:rPr>
              <a:t>учреждении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2643547" y="1404000"/>
            <a:ext cx="1476000" cy="3240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solidFill>
                  <a:schemeClr val="bg1"/>
                </a:solidFill>
                <a:latin typeface="Arial Black" panose="020B0A04020102020204" pitchFamily="34" charset="0"/>
              </a:rPr>
              <a:t>в случае</a:t>
            </a:r>
            <a:endParaRPr lang="ru-RU" sz="1500" b="1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615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Прямоугольник 35"/>
          <p:cNvSpPr/>
          <p:nvPr/>
        </p:nvSpPr>
        <p:spPr>
          <a:xfrm>
            <a:off x="121860" y="4559192"/>
            <a:ext cx="907310" cy="3888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9" name="Прямоугольник 38"/>
          <p:cNvSpPr>
            <a:spLocks noChangeAspect="1"/>
          </p:cNvSpPr>
          <p:nvPr/>
        </p:nvSpPr>
        <p:spPr>
          <a:xfrm>
            <a:off x="-8878" y="84170"/>
            <a:ext cx="2924694" cy="4957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Подзаголовок 2"/>
          <p:cNvSpPr txBox="1">
            <a:spLocks/>
          </p:cNvSpPr>
          <p:nvPr/>
        </p:nvSpPr>
        <p:spPr>
          <a:xfrm>
            <a:off x="-2" y="498401"/>
            <a:ext cx="2915817" cy="27214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700" b="1" dirty="0" smtClean="0">
                <a:solidFill>
                  <a:srgbClr val="1F497D">
                    <a:lumMod val="75000"/>
                  </a:srgbClr>
                </a:solidFill>
                <a:latin typeface="Arial Black" panose="020B0A04020102020204" pitchFamily="34" charset="0"/>
              </a:rPr>
              <a:t>ИНФОРМАЦИОННАЯ ОТКРЫТОСТЬ МУНИЦИПАЛЬНОГО УЧРЕЖДЕНИЯ </a:t>
            </a:r>
            <a:endParaRPr lang="ru-RU" sz="1700" b="1" dirty="0">
              <a:solidFill>
                <a:srgbClr val="1F497D">
                  <a:lumMod val="75000"/>
                </a:srgbClr>
              </a:solidFill>
              <a:latin typeface="Arial Black" panose="020B0A040201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044435" y="4795639"/>
            <a:ext cx="907310" cy="1524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spcCol="0"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5122" name="Picture 2" descr="C:\Users\AV_LAV~1\AppData\Local\Temp\7zO89409305\20945365.jpg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205" y="2895790"/>
            <a:ext cx="1663402" cy="16634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Подзаголовок 2"/>
          <p:cNvSpPr txBox="1">
            <a:spLocks/>
          </p:cNvSpPr>
          <p:nvPr/>
        </p:nvSpPr>
        <p:spPr>
          <a:xfrm flipH="1">
            <a:off x="3145631" y="1018572"/>
            <a:ext cx="5806114" cy="3353378"/>
          </a:xfrm>
          <a:prstGeom prst="rect">
            <a:avLst/>
          </a:prstGeom>
          <a:ln>
            <a:solidFill>
              <a:srgbClr val="9A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180000" tIns="288000" rIns="18000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5750" indent="-285750">
              <a:spcAft>
                <a:spcPts val="1200"/>
              </a:spcAft>
              <a:buClr>
                <a:srgbClr val="001D58"/>
              </a:buClr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должен быть создан на </a:t>
            </a:r>
            <a:r>
              <a:rPr lang="ru-RU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сайтах </a:t>
            </a: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всех </a:t>
            </a:r>
            <a:r>
              <a:rPr lang="ru-RU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муниципальных </a:t>
            </a: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учреждений</a:t>
            </a:r>
          </a:p>
          <a:p>
            <a:pPr marL="285750" indent="-285750">
              <a:spcAft>
                <a:spcPts val="1200"/>
              </a:spcAft>
              <a:buClr>
                <a:srgbClr val="001D58"/>
              </a:buClr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должен иметь надлежащее наполнение разделов: локальные </a:t>
            </a:r>
            <a:r>
              <a:rPr lang="ru-RU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акты учреждения </a:t>
            </a: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иная информация должна </a:t>
            </a: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поддерживаться </a:t>
            </a:r>
            <a:r>
              <a:rPr lang="ru-RU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актуальном </a:t>
            </a: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состоянии </a:t>
            </a:r>
          </a:p>
          <a:p>
            <a:pPr marL="285750" indent="-285750">
              <a:buClr>
                <a:srgbClr val="001D58"/>
              </a:buClr>
              <a:buFont typeface="Wingdings" panose="05000000000000000000" pitchFamily="2" charset="2"/>
              <a:buChar char="Ø"/>
            </a:pP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наполнение </a:t>
            </a:r>
            <a:r>
              <a:rPr lang="ru-RU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разделов </a:t>
            </a:r>
            <a:r>
              <a:rPr lang="ru-RU" sz="1800" b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 осуществляться на </a:t>
            </a:r>
            <a:r>
              <a:rPr lang="ru-RU" sz="1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плановой </a:t>
            </a:r>
            <a:r>
              <a:rPr lang="ru-RU" sz="1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основе</a:t>
            </a:r>
            <a:endParaRPr lang="ru-RU" sz="1800" b="1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 flipH="1">
            <a:off x="3707904" y="267494"/>
            <a:ext cx="4680520" cy="936104"/>
          </a:xfrm>
          <a:prstGeom prst="rect">
            <a:avLst/>
          </a:prstGeom>
          <a:ln>
            <a:solidFill>
              <a:srgbClr val="001D58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180000" tIns="45720" rIns="180000" bIns="45720" rtlCol="0" anchor="ctr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900" b="1" dirty="0">
                <a:solidFill>
                  <a:srgbClr val="9A0000"/>
                </a:solidFill>
                <a:latin typeface="Arial Black" panose="020B0A04020102020204" pitchFamily="34" charset="0"/>
                <a:cs typeface="72 Black" panose="020B0A04030603020204" pitchFamily="34" charset="0"/>
              </a:rPr>
              <a:t>подраздел </a:t>
            </a:r>
            <a:r>
              <a:rPr lang="ru-RU" sz="1900" b="1" dirty="0" smtClean="0">
                <a:solidFill>
                  <a:srgbClr val="9A0000"/>
                </a:solidFill>
                <a:latin typeface="Arial Black" panose="020B0A04020102020204" pitchFamily="34" charset="0"/>
                <a:cs typeface="72 Black" panose="020B0A04030603020204" pitchFamily="34" charset="0"/>
              </a:rPr>
              <a:t/>
            </a:r>
            <a:br>
              <a:rPr lang="ru-RU" sz="1900" b="1" dirty="0" smtClean="0">
                <a:solidFill>
                  <a:srgbClr val="9A0000"/>
                </a:solidFill>
                <a:latin typeface="Arial Black" panose="020B0A04020102020204" pitchFamily="34" charset="0"/>
                <a:cs typeface="72 Black" panose="020B0A04030603020204" pitchFamily="34" charset="0"/>
              </a:rPr>
            </a:br>
            <a:r>
              <a:rPr lang="ru-RU" sz="1900" b="1" dirty="0" smtClean="0">
                <a:solidFill>
                  <a:srgbClr val="9A0000"/>
                </a:solidFill>
                <a:latin typeface="Arial Black" panose="020B0A04020102020204" pitchFamily="34" charset="0"/>
                <a:cs typeface="72 Black" panose="020B0A04030603020204" pitchFamily="34" charset="0"/>
              </a:rPr>
              <a:t>«</a:t>
            </a:r>
            <a:r>
              <a:rPr lang="ru-RU" sz="1900" b="1" dirty="0">
                <a:solidFill>
                  <a:srgbClr val="9A0000"/>
                </a:solidFill>
                <a:latin typeface="Arial Black" panose="020B0A04020102020204" pitchFamily="34" charset="0"/>
                <a:cs typeface="72 Black" panose="020B0A04030603020204" pitchFamily="34" charset="0"/>
              </a:rPr>
              <a:t>Противодействие коррупции»</a:t>
            </a:r>
          </a:p>
        </p:txBody>
      </p:sp>
      <p:sp>
        <p:nvSpPr>
          <p:cNvPr id="9" name="Овал 8"/>
          <p:cNvSpPr/>
          <p:nvPr/>
        </p:nvSpPr>
        <p:spPr>
          <a:xfrm>
            <a:off x="8813888" y="4795639"/>
            <a:ext cx="275713" cy="288032"/>
          </a:xfrm>
          <a:prstGeom prst="ellipse">
            <a:avLst/>
          </a:prstGeom>
          <a:solidFill>
            <a:srgbClr val="001D58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bg1"/>
                </a:solidFill>
              </a:rPr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263025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3698</TotalTime>
  <Words>226</Words>
  <Application>Microsoft Office PowerPoint</Application>
  <PresentationFormat>Экран (16:9)</PresentationFormat>
  <Paragraphs>77</Paragraphs>
  <Slides>10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Исполнительная</vt:lpstr>
      <vt:lpstr>Тема Office</vt:lpstr>
      <vt:lpstr>3_Тема Office</vt:lpstr>
      <vt:lpstr>4_Тема Office</vt:lpstr>
      <vt:lpstr>6_Тема Office</vt:lpstr>
      <vt:lpstr>«ОТДЕЛЬНЫЕ АСПЕКТЫ ОРГАНИЗАЦИИ РАБОТЫ ПО ПРЕДУПРЕЖДЕНИЮ КОРРУПЦИИ В МУНИЦИПАЛЬНЫХ УЧРЕЖДЕНИЯХ»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надлежащего исполнения государственными гражданскими служащими Ленинградской области  обязанности по представлению  сведений о доходах, расходах,  об имуществе и обязательствах имущественного характера</dc:title>
  <dc:creator>Алина Витальевна Лаврушина</dc:creator>
  <cp:lastModifiedBy>Алина Витальевна Лаврушина</cp:lastModifiedBy>
  <cp:revision>660</cp:revision>
  <dcterms:created xsi:type="dcterms:W3CDTF">2016-03-28T08:37:28Z</dcterms:created>
  <dcterms:modified xsi:type="dcterms:W3CDTF">2025-06-16T08:37:55Z</dcterms:modified>
</cp:coreProperties>
</file>