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</p:sldMasterIdLst>
  <p:notesMasterIdLst>
    <p:notesMasterId r:id="rId13"/>
  </p:notesMasterIdLst>
  <p:sldIdLst>
    <p:sldId id="350" r:id="rId3"/>
    <p:sldId id="369" r:id="rId4"/>
    <p:sldId id="370" r:id="rId5"/>
    <p:sldId id="371" r:id="rId6"/>
    <p:sldId id="375" r:id="rId7"/>
    <p:sldId id="376" r:id="rId8"/>
    <p:sldId id="372" r:id="rId9"/>
    <p:sldId id="373" r:id="rId10"/>
    <p:sldId id="374" r:id="rId11"/>
    <p:sldId id="361" r:id="rId12"/>
  </p:sldIdLst>
  <p:sldSz cx="9144000" cy="5143500" type="screen16x9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8DC"/>
    <a:srgbClr val="57A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5" autoAdjust="0"/>
    <p:restoredTop sz="94887" autoAdjust="0"/>
  </p:normalViewPr>
  <p:slideViewPr>
    <p:cSldViewPr>
      <p:cViewPr>
        <p:scale>
          <a:sx n="110" d="100"/>
          <a:sy n="110" d="100"/>
        </p:scale>
        <p:origin x="-1230" y="-492"/>
      </p:cViewPr>
      <p:guideLst>
        <p:guide orient="horz" pos="2164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CAF1-FEFE-4A03-B6C8-43C03D6A6E2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3A4B-3946-4CE5-AF68-0D7B501C9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3A4B-3946-4CE5-AF68-0D7B501C9B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1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3A4B-3946-4CE5-AF68-0D7B501C9B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5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3A4B-3946-4CE5-AF68-0D7B501C9B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0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3A4B-3946-4CE5-AF68-0D7B501C9B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0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3A4B-3946-4CE5-AF68-0D7B501C9B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1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lor1_shape3"/>
          <p:cNvSpPr/>
          <p:nvPr userDrawn="1"/>
        </p:nvSpPr>
        <p:spPr>
          <a:xfrm>
            <a:off x="0" y="5041107"/>
            <a:ext cx="9144000" cy="102393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color1_shape1"/>
          <p:cNvSpPr/>
          <p:nvPr userDrawn="1"/>
        </p:nvSpPr>
        <p:spPr>
          <a:xfrm>
            <a:off x="0" y="-16667"/>
            <a:ext cx="9144000" cy="102393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6142" y="254643"/>
            <a:ext cx="7907417" cy="594988"/>
          </a:xfrm>
          <a:prstGeom prst="rect">
            <a:avLst/>
          </a:prstGeom>
        </p:spPr>
        <p:txBody>
          <a:bodyPr/>
          <a:lstStyle>
            <a:lvl1pPr>
              <a:defRPr lang="ru-RU" sz="3300" kern="1200" cap="all" baseline="0" dirty="0">
                <a:solidFill>
                  <a:srgbClr val="1A315C"/>
                </a:solidFill>
                <a:latin typeface="Bebas Neue Bold" pitchFamily="34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3" name="text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32387"/>
            <a:ext cx="7894909" cy="3240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rgbClr val="1A315C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/>
          </a:p>
        </p:txBody>
      </p:sp>
      <p:pic>
        <p:nvPicPr>
          <p:cNvPr id="14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7" y="4688807"/>
            <a:ext cx="726942" cy="2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2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1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9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8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1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1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52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8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6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15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21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lor1_shape3"/>
          <p:cNvSpPr/>
          <p:nvPr userDrawn="1"/>
        </p:nvSpPr>
        <p:spPr>
          <a:xfrm>
            <a:off x="0" y="5041107"/>
            <a:ext cx="9144000" cy="102393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lor1_shape1"/>
          <p:cNvSpPr/>
          <p:nvPr userDrawn="1"/>
        </p:nvSpPr>
        <p:spPr>
          <a:xfrm>
            <a:off x="0" y="-16667"/>
            <a:ext cx="9144000" cy="102393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6142" y="254643"/>
            <a:ext cx="7907417" cy="594988"/>
          </a:xfrm>
          <a:prstGeom prst="rect">
            <a:avLst/>
          </a:prstGeom>
        </p:spPr>
        <p:txBody>
          <a:bodyPr/>
          <a:lstStyle>
            <a:lvl1pPr>
              <a:defRPr lang="ru-RU" sz="3300" kern="1200" cap="all" baseline="0" dirty="0">
                <a:solidFill>
                  <a:srgbClr val="1A315C"/>
                </a:solidFill>
                <a:latin typeface="Bebas Neue Bold" pitchFamily="34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3" name="text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32387"/>
            <a:ext cx="7894909" cy="3240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rgbClr val="1A315C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/>
          </a:p>
        </p:txBody>
      </p:sp>
      <p:pic>
        <p:nvPicPr>
          <p:cNvPr id="14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7" y="4688807"/>
            <a:ext cx="726942" cy="2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8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D6669F-3C79-44AC-ACC2-B2584365452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D6669F-3C79-44AC-ACC2-B2584365452E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58FF37-4059-4900-B90B-6D7D6010E75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9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860" y="4559192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0" y="3075806"/>
            <a:ext cx="9144000" cy="17900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Лаврушина Алина Витальевна</a:t>
            </a: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Консультант отдела по работе с муниципальными образованиями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управления профилактики коррупционных и иных правонарушений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Администрации Губернатора и Правительства Ленинградской области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55920" y="2980502"/>
            <a:ext cx="5292080" cy="675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" y="172405"/>
            <a:ext cx="540567" cy="6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2940076"/>
            <a:ext cx="7650088" cy="45719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21960" y="158917"/>
            <a:ext cx="781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5577" y="559027"/>
            <a:ext cx="813690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982098" y="4574230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12542"/>
            <a:ext cx="914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О ТРЕБОВАНИЯХ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К РАЗМЕЩЕНИЮ И НАПОЛНЕНИЮ ПОДРАЗДЕЛОВ,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ПОСВЯЩЕННЫХ ВОПРОСАМ ПРОТИВОДЕЙСТВИЯ КОРРУПЦИИ, ОФИЦИАЛЬНЫХ САЙТОВ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 ОРГАНОВ МЕСТНОГО САМОУПРАВЛЕНИЯ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860" y="4559192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855920" y="3224250"/>
            <a:ext cx="5292080" cy="675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" y="172405"/>
            <a:ext cx="540567" cy="6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21960" y="158917"/>
            <a:ext cx="781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5577" y="559027"/>
            <a:ext cx="813690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1752785"/>
            <a:ext cx="9144000" cy="1179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Спасибо за внимание!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3183824"/>
            <a:ext cx="7650088" cy="45719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85171" y="4585369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6413201" y="83512"/>
            <a:ext cx="2733389" cy="49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388" y="4610367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sp>
        <p:nvSpPr>
          <p:cNvPr id="22" name="Rectangle 4"/>
          <p:cNvSpPr/>
          <p:nvPr/>
        </p:nvSpPr>
        <p:spPr>
          <a:xfrm>
            <a:off x="111055" y="863929"/>
            <a:ext cx="903643" cy="669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23" name="Pentagon 5"/>
          <p:cNvSpPr/>
          <p:nvPr/>
        </p:nvSpPr>
        <p:spPr>
          <a:xfrm>
            <a:off x="1646407" y="1130533"/>
            <a:ext cx="4745294" cy="669664"/>
          </a:xfrm>
          <a:prstGeom prst="homePlate">
            <a:avLst>
              <a:gd name="adj" fmla="val 414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34290" rIns="137160" bIns="34290" rtlCol="0" anchor="ctr"/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Нормативные правовые акты и иные акты в сфере противодействия коррупции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Parallelogram 6"/>
          <p:cNvSpPr/>
          <p:nvPr/>
        </p:nvSpPr>
        <p:spPr>
          <a:xfrm rot="16200000">
            <a:off x="855256" y="1000796"/>
            <a:ext cx="928016" cy="654285"/>
          </a:xfrm>
          <a:prstGeom prst="parallelogram">
            <a:avLst>
              <a:gd name="adj" fmla="val 3960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Pentagon 7"/>
          <p:cNvSpPr/>
          <p:nvPr/>
        </p:nvSpPr>
        <p:spPr>
          <a:xfrm>
            <a:off x="1657854" y="2157870"/>
            <a:ext cx="4745294" cy="669664"/>
          </a:xfrm>
          <a:prstGeom prst="homePlate">
            <a:avLst>
              <a:gd name="adj" fmla="val 414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34290" rIns="137160" bIns="34290"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Антикоррупционная экспертиза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107387" y="1892448"/>
            <a:ext cx="903643" cy="669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27" name="Parallelogram 10"/>
          <p:cNvSpPr/>
          <p:nvPr/>
        </p:nvSpPr>
        <p:spPr>
          <a:xfrm rot="16200000">
            <a:off x="867417" y="2036383"/>
            <a:ext cx="928016" cy="654285"/>
          </a:xfrm>
          <a:prstGeom prst="parallelogram">
            <a:avLst>
              <a:gd name="adj" fmla="val 3960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8" name="Pentagon 11"/>
          <p:cNvSpPr/>
          <p:nvPr/>
        </p:nvSpPr>
        <p:spPr>
          <a:xfrm>
            <a:off x="1658567" y="3147814"/>
            <a:ext cx="4745294" cy="669664"/>
          </a:xfrm>
          <a:prstGeom prst="homePlate">
            <a:avLst>
              <a:gd name="adj" fmla="val 414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34290" rIns="137160" bIns="34290" rtlCol="0" anchor="ctr"/>
          <a:lstStyle/>
          <a:p>
            <a:pPr lvl="0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Методические материалы 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100639" y="2888911"/>
            <a:ext cx="903643" cy="669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30" name="Parallelogram 14"/>
          <p:cNvSpPr/>
          <p:nvPr/>
        </p:nvSpPr>
        <p:spPr>
          <a:xfrm rot="16200000">
            <a:off x="867417" y="3026327"/>
            <a:ext cx="928016" cy="654285"/>
          </a:xfrm>
          <a:prstGeom prst="parallelogram">
            <a:avLst>
              <a:gd name="adj" fmla="val 3960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1" name="Pentagon 15"/>
          <p:cNvSpPr/>
          <p:nvPr/>
        </p:nvSpPr>
        <p:spPr>
          <a:xfrm>
            <a:off x="1658567" y="4142741"/>
            <a:ext cx="4745294" cy="669664"/>
          </a:xfrm>
          <a:prstGeom prst="homePlate">
            <a:avLst>
              <a:gd name="adj" fmla="val 414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34290" rIns="137160" bIns="34290" rtlCol="0" anchor="ctr"/>
          <a:lstStyle/>
          <a:p>
            <a:pPr lvl="0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Формы документов, связанных с противодействием коррупции, для заполнения 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7"/>
          <p:cNvSpPr/>
          <p:nvPr/>
        </p:nvSpPr>
        <p:spPr>
          <a:xfrm>
            <a:off x="100638" y="3871108"/>
            <a:ext cx="903643" cy="669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33" name="Parallelogram 18"/>
          <p:cNvSpPr/>
          <p:nvPr/>
        </p:nvSpPr>
        <p:spPr>
          <a:xfrm rot="16200000">
            <a:off x="866704" y="4007973"/>
            <a:ext cx="928016" cy="654285"/>
          </a:xfrm>
          <a:prstGeom prst="parallelogram">
            <a:avLst>
              <a:gd name="adj" fmla="val 3960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38" name="Picture 2" descr="C:\Users\iv_golubeva\AppData\Local\Microsoft\Windows\Temporary Internet Files\Content.Outlook\IDKLDLO9\ИННЕ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80" y="863930"/>
            <a:ext cx="2655630" cy="37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107388" y="254642"/>
            <a:ext cx="6295761" cy="60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effectLst/>
              </a:rPr>
              <a:t>Раздел </a:t>
            </a:r>
            <a:r>
              <a:rPr lang="ru-RU" sz="1600" b="1" dirty="0" smtClean="0">
                <a:solidFill>
                  <a:schemeClr val="tx1"/>
                </a:solidFill>
                <a:effectLst/>
              </a:rPr>
              <a:t>противодействие</a:t>
            </a:r>
            <a:r>
              <a:rPr lang="ru-RU" sz="1600" b="1" dirty="0" smtClean="0">
                <a:effectLst/>
              </a:rPr>
              <a:t> коррупции</a:t>
            </a:r>
            <a:endParaRPr lang="ru-RU" sz="1600" b="1" dirty="0">
              <a:effectLst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813888" y="4795639"/>
            <a:ext cx="275713" cy="288032"/>
          </a:xfrm>
          <a:prstGeom prst="ellipse">
            <a:avLst/>
          </a:prstGeom>
          <a:solidFill>
            <a:srgbClr val="001D5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6413201" y="83512"/>
            <a:ext cx="2733389" cy="49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388" y="4610367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sp>
        <p:nvSpPr>
          <p:cNvPr id="22" name="Rectangle 4"/>
          <p:cNvSpPr/>
          <p:nvPr/>
        </p:nvSpPr>
        <p:spPr>
          <a:xfrm>
            <a:off x="111055" y="863929"/>
            <a:ext cx="903643" cy="669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Pentagon 5"/>
          <p:cNvSpPr/>
          <p:nvPr/>
        </p:nvSpPr>
        <p:spPr>
          <a:xfrm>
            <a:off x="1646407" y="1130533"/>
            <a:ext cx="4745294" cy="669664"/>
          </a:xfrm>
          <a:prstGeom prst="homePlate">
            <a:avLst>
              <a:gd name="adj" fmla="val 414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34290" rIns="137160" bIns="34290" rtlCol="0" anchor="ctr"/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Сведения о доходах, расходах, об имуществе и обязательствах имущественного характера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Parallelogram 6"/>
          <p:cNvSpPr/>
          <p:nvPr/>
        </p:nvSpPr>
        <p:spPr>
          <a:xfrm rot="16200000">
            <a:off x="855256" y="1000796"/>
            <a:ext cx="928016" cy="654285"/>
          </a:xfrm>
          <a:prstGeom prst="parallelogram">
            <a:avLst>
              <a:gd name="adj" fmla="val 3960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Pentagon 7"/>
          <p:cNvSpPr/>
          <p:nvPr/>
        </p:nvSpPr>
        <p:spPr>
          <a:xfrm>
            <a:off x="1657854" y="2157870"/>
            <a:ext cx="4745294" cy="669664"/>
          </a:xfrm>
          <a:prstGeom prst="homePlate">
            <a:avLst>
              <a:gd name="adj" fmla="val 414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34290" rIns="137160" bIns="34290"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Комиссия по соблюдению требований к служебному поведению и урегулированию  конфликта интересов 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107387" y="1892448"/>
            <a:ext cx="903643" cy="669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Parallelogram 10"/>
          <p:cNvSpPr/>
          <p:nvPr/>
        </p:nvSpPr>
        <p:spPr>
          <a:xfrm rot="16200000">
            <a:off x="867417" y="2036383"/>
            <a:ext cx="928016" cy="654285"/>
          </a:xfrm>
          <a:prstGeom prst="parallelogram">
            <a:avLst>
              <a:gd name="adj" fmla="val 3960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8" name="Pentagon 11"/>
          <p:cNvSpPr/>
          <p:nvPr/>
        </p:nvSpPr>
        <p:spPr>
          <a:xfrm>
            <a:off x="1658567" y="3147814"/>
            <a:ext cx="4745294" cy="669664"/>
          </a:xfrm>
          <a:prstGeom prst="homePlate">
            <a:avLst>
              <a:gd name="adj" fmla="val 414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34290" rIns="137160" bIns="34290" rtlCol="0" anchor="ctr"/>
          <a:lstStyle/>
          <a:p>
            <a:pPr lvl="0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Обратная связь для сообщений о фактах коррупции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100639" y="2888911"/>
            <a:ext cx="903643" cy="669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Parallelogram 14"/>
          <p:cNvSpPr/>
          <p:nvPr/>
        </p:nvSpPr>
        <p:spPr>
          <a:xfrm rot="16200000">
            <a:off x="867417" y="3026327"/>
            <a:ext cx="928016" cy="654285"/>
          </a:xfrm>
          <a:prstGeom prst="parallelogram">
            <a:avLst>
              <a:gd name="adj" fmla="val 3960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1" name="Pentagon 15"/>
          <p:cNvSpPr/>
          <p:nvPr/>
        </p:nvSpPr>
        <p:spPr>
          <a:xfrm>
            <a:off x="1646407" y="4129460"/>
            <a:ext cx="4745294" cy="669664"/>
          </a:xfrm>
          <a:prstGeom prst="homePlate">
            <a:avLst>
              <a:gd name="adj" fmla="val 414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34290" rIns="137160" bIns="34290" rtlCol="0" anchor="ctr"/>
          <a:lstStyle/>
          <a:p>
            <a:pPr lvl="0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Иные подразделы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7"/>
          <p:cNvSpPr/>
          <p:nvPr/>
        </p:nvSpPr>
        <p:spPr>
          <a:xfrm>
            <a:off x="100638" y="3871108"/>
            <a:ext cx="903643" cy="669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Parallelogram 18"/>
          <p:cNvSpPr/>
          <p:nvPr/>
        </p:nvSpPr>
        <p:spPr>
          <a:xfrm rot="16200000">
            <a:off x="866704" y="4007973"/>
            <a:ext cx="928016" cy="654285"/>
          </a:xfrm>
          <a:prstGeom prst="parallelogram">
            <a:avLst>
              <a:gd name="adj" fmla="val 3960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38" name="Picture 2" descr="C:\Users\iv_golubeva\AppData\Local\Microsoft\Windows\Temporary Internet Files\Content.Outlook\IDKLDLO9\ИННЕ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80" y="863930"/>
            <a:ext cx="2655630" cy="37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107388" y="254642"/>
            <a:ext cx="6295761" cy="60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effectLst/>
              </a:rPr>
              <a:t>Раздел противодействие коррупции</a:t>
            </a:r>
            <a:endParaRPr lang="ru-RU" sz="1600" b="1" dirty="0">
              <a:effectLst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813888" y="4795639"/>
            <a:ext cx="275713" cy="288032"/>
          </a:xfrm>
          <a:prstGeom prst="ellipse">
            <a:avLst/>
          </a:prstGeom>
          <a:solidFill>
            <a:srgbClr val="001D5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6365341" y="83512"/>
            <a:ext cx="2781250" cy="49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388" y="4610367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07388" y="254642"/>
            <a:ext cx="6295761" cy="60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err="1" smtClean="0">
                <a:effectLst/>
              </a:rPr>
              <a:t>ПОДРаздел</a:t>
            </a:r>
            <a:r>
              <a:rPr lang="ru-RU" sz="1600" b="1" dirty="0" smtClean="0">
                <a:effectLst/>
              </a:rPr>
              <a:t> «</a:t>
            </a:r>
            <a:r>
              <a:rPr lang="ru-RU" sz="1600" b="1" dirty="0">
                <a:solidFill>
                  <a:schemeClr val="tx1"/>
                </a:solidFill>
                <a:effectLst/>
              </a:rPr>
              <a:t>Нормативные правовые и </a:t>
            </a:r>
            <a:r>
              <a:rPr lang="ru-RU" sz="1600" b="1" dirty="0" smtClean="0">
                <a:solidFill>
                  <a:schemeClr val="tx1"/>
                </a:solidFill>
                <a:effectLst/>
              </a:rPr>
              <a:t>иные</a:t>
            </a:r>
            <a:br>
              <a:rPr lang="ru-RU" sz="1600" b="1" dirty="0" smtClean="0">
                <a:solidFill>
                  <a:schemeClr val="tx1"/>
                </a:solidFill>
                <a:effectLst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</a:rPr>
              <a:t>акты </a:t>
            </a:r>
            <a:r>
              <a:rPr lang="ru-RU" sz="1600" b="1" dirty="0">
                <a:solidFill>
                  <a:schemeClr val="tx1"/>
                </a:solidFill>
                <a:effectLst/>
              </a:rPr>
              <a:t>в сфере противодействия </a:t>
            </a:r>
            <a:r>
              <a:rPr lang="ru-RU" sz="1600" b="1" dirty="0" smtClean="0">
                <a:solidFill>
                  <a:schemeClr val="tx1"/>
                </a:solidFill>
                <a:effectLst/>
              </a:rPr>
              <a:t>коррупции»</a:t>
            </a:r>
            <a:endParaRPr lang="ru-RU" sz="1600" b="1" dirty="0">
              <a:effectLst/>
            </a:endParaRPr>
          </a:p>
        </p:txBody>
      </p:sp>
      <p:pic>
        <p:nvPicPr>
          <p:cNvPr id="19" name="Picture 5" descr="C:\Users\iv_golubeva\Desktop\мои документы\СЕМИНАРЫ 2023\Снимок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3"/>
          <a:stretch/>
        </p:blipFill>
        <p:spPr bwMode="auto">
          <a:xfrm>
            <a:off x="6388199" y="883076"/>
            <a:ext cx="2755801" cy="37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iv_golubeva\Desktop\мои документы\СЕМИНАРЫ 2023\Снимок 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7" y="883075"/>
            <a:ext cx="5630061" cy="20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365340" y="864972"/>
            <a:ext cx="45719" cy="3723002"/>
          </a:xfrm>
          <a:prstGeom prst="rect">
            <a:avLst/>
          </a:prstGeom>
          <a:solidFill>
            <a:srgbClr val="CACCD8">
              <a:lumMod val="50000"/>
            </a:srgbClr>
          </a:solidFill>
          <a:ln w="10000" cap="flat" cmpd="sng" algn="ctr">
            <a:noFill/>
            <a:prstDash val="solid"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" y="3507853"/>
            <a:ext cx="10175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4844" y="3233478"/>
            <a:ext cx="4925454" cy="1518655"/>
          </a:xfrm>
          <a:prstGeom prst="rect">
            <a:avLst/>
          </a:prstGeom>
          <a:solidFill>
            <a:srgbClr val="CACCD8">
              <a:lumMod val="50000"/>
              <a:alpha val="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Bold"/>
              </a:rPr>
              <a:t>Размещается </a:t>
            </a:r>
            <a:r>
              <a:rPr lang="ru-RU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ld"/>
              </a:rPr>
              <a:t>список гиперссылок действующих федеральных законов, указов Президента Российской Федерации, постановлений Правительства Российской Федерации и иных нормативных правовых актов по вопросам противодействия коррупции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8813888" y="4795639"/>
            <a:ext cx="275713" cy="288032"/>
          </a:xfrm>
          <a:prstGeom prst="ellipse">
            <a:avLst/>
          </a:prstGeom>
          <a:solidFill>
            <a:srgbClr val="001D5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6516215" y="83512"/>
            <a:ext cx="2630375" cy="49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388" y="4610367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16215" y="699542"/>
            <a:ext cx="2630375" cy="2841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ПОДРаздел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</a:rPr>
              <a:t>Нормативные правовые 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иные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акты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</a:rPr>
              <a:t>в сфере противодействия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коррупции»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7388" y="-20538"/>
            <a:ext cx="6408827" cy="897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600" b="1" cap="none" dirty="0" smtClean="0">
                <a:effectLst/>
                <a:latin typeface="Arial Narrow" panose="020B0606020202030204" pitchFamily="34" charset="0"/>
              </a:rPr>
              <a:t>Список гиперссылок нормативных правовых актов и иных актов</a:t>
            </a:r>
            <a:br>
              <a:rPr lang="ru-RU" sz="1600" b="1" cap="none" dirty="0" smtClean="0">
                <a:effectLst/>
                <a:latin typeface="Arial Narrow" panose="020B0606020202030204" pitchFamily="34" charset="0"/>
              </a:rPr>
            </a:br>
            <a:r>
              <a:rPr lang="ru-RU" sz="1600" b="1" cap="none" dirty="0" smtClean="0">
                <a:effectLst/>
                <a:latin typeface="Arial Narrow" panose="020B0606020202030204" pitchFamily="34" charset="0"/>
              </a:rPr>
              <a:t>с приложением файлов, содержащих полный текст:</a:t>
            </a:r>
            <a:endParaRPr lang="ru-RU" sz="1600" b="1" cap="none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14698" y="842766"/>
            <a:ext cx="5501518" cy="4177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300" b="1" cap="none" dirty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план по противодействию коррупции</a:t>
            </a:r>
            <a:r>
              <a:rPr lang="ru-RU" sz="1300" b="1" cap="none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ru-RU" sz="500" b="1" cap="none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перечень должностей, при замещении которых 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муниципальные служащие обязаны </a:t>
            </a: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представлять сведения о 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доходах,</a:t>
            </a:r>
            <a:b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</a:b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об </a:t>
            </a: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имуществе и обязательствах имущественного 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характера</a:t>
            </a:r>
            <a:b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</a:b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(далее – сведения);</a:t>
            </a:r>
          </a:p>
          <a:p>
            <a:pPr algn="l">
              <a:lnSpc>
                <a:spcPct val="100000"/>
              </a:lnSpc>
            </a:pPr>
            <a:endParaRPr lang="ru-RU" sz="500" b="1" cap="none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00" b="1" cap="none" dirty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порядок представления </a:t>
            </a:r>
            <a:r>
              <a:rPr lang="ru-RU" sz="1300" b="1" cap="none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сведений;</a:t>
            </a:r>
          </a:p>
          <a:p>
            <a:pPr algn="l">
              <a:lnSpc>
                <a:spcPct val="100000"/>
              </a:lnSpc>
            </a:pPr>
            <a:endParaRPr lang="ru-RU" sz="500" b="1" cap="none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порядок уведомления представителя нанимателя (работодателя) о фактах обращения в целях склонения 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к </a:t>
            </a: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совершению коррупционных правонарушений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ru-RU" sz="500" b="1" cap="none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00" b="1" cap="none" dirty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положение о подразделении по профилактике </a:t>
            </a:r>
            <a:r>
              <a:rPr lang="ru-RU" sz="1300" b="1" cap="none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коррупционных</a:t>
            </a:r>
            <a:br>
              <a:rPr lang="ru-RU" sz="1300" b="1" cap="none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</a:br>
            <a:r>
              <a:rPr lang="ru-RU" sz="1300" b="1" cap="none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или </a:t>
            </a:r>
            <a:r>
              <a:rPr lang="ru-RU" sz="1300" b="1" cap="none" dirty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иных правонарушений;</a:t>
            </a:r>
          </a:p>
          <a:p>
            <a:pPr algn="l">
              <a:lnSpc>
                <a:spcPct val="100000"/>
              </a:lnSpc>
            </a:pPr>
            <a:endParaRPr lang="ru-RU" sz="500" b="1" cap="none" dirty="0" smtClean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порядок сообщения о получении 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подарка </a:t>
            </a: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в связи с протокольными мероприятиями, служебными 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командировками</a:t>
            </a:r>
            <a:b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</a:b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и </a:t>
            </a: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другими официальными 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мероприятиями;</a:t>
            </a:r>
          </a:p>
          <a:p>
            <a:pPr algn="l">
              <a:lnSpc>
                <a:spcPct val="100000"/>
              </a:lnSpc>
            </a:pPr>
            <a:endParaRPr lang="ru-RU" sz="500" b="1" cap="none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00" b="1" cap="none" dirty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кодекс этики и служебного поведения служащих (работников);</a:t>
            </a:r>
          </a:p>
          <a:p>
            <a:pPr algn="l">
              <a:lnSpc>
                <a:spcPct val="100000"/>
              </a:lnSpc>
            </a:pPr>
            <a:endParaRPr lang="ru-RU" sz="500" b="1" cap="none" dirty="0" smtClean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иные нормативные акты (локальные нормативные акты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)</a:t>
            </a:r>
            <a:b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</a:b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по </a:t>
            </a:r>
            <a:r>
              <a:rPr lang="ru-RU" sz="1300" b="1" cap="none" dirty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вопросам противодействия </a:t>
            </a:r>
            <a:r>
              <a:rPr lang="ru-RU" sz="1300" b="1" cap="none" dirty="0" smtClean="0">
                <a:solidFill>
                  <a:schemeClr val="tx2"/>
                </a:solidFill>
                <a:effectLst/>
                <a:latin typeface="Arial Narrow" panose="020B0606020202030204" pitchFamily="34" charset="0"/>
              </a:rPr>
              <a:t>коррупции</a:t>
            </a:r>
            <a:r>
              <a:rPr lang="ru-RU" sz="1300" b="1" cap="none" dirty="0" smtClean="0">
                <a:effectLst/>
                <a:latin typeface="Arial Narrow" panose="020B0606020202030204" pitchFamily="34" charset="0"/>
              </a:rPr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9592" y="876781"/>
            <a:ext cx="0" cy="39280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9913" y="876781"/>
            <a:ext cx="0" cy="2093398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29913" y="2970179"/>
            <a:ext cx="453655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5629" y1="76687" x2="85629" y2="76687"/>
                        <a14:foregroundMark x1="84431" y1="60736" x2="84431" y2="60736"/>
                        <a14:foregroundMark x1="88024" y1="53374" x2="88024" y2="53374"/>
                        <a14:foregroundMark x1="28144" y1="10429" x2="28144" y2="10429"/>
                        <a14:foregroundMark x1="17365" y1="28221" x2="17365" y2="28221"/>
                        <a14:foregroundMark x1="20359" y1="74233" x2="20359" y2="74233"/>
                        <a14:foregroundMark x1="19760" y1="58282" x2="19760" y2="58282"/>
                        <a14:foregroundMark x1="72455" y1="92638" x2="72455" y2="92638"/>
                        <a14:foregroundMark x1="53892" y1="90798" x2="53892" y2="90798"/>
                        <a14:foregroundMark x1="40719" y1="90184" x2="40719" y2="90184"/>
                        <a14:foregroundMark x1="25150" y1="82822" x2="25150" y2="82822"/>
                        <a14:foregroundMark x1="10778" y1="77914" x2="10778" y2="77914"/>
                        <a14:foregroundMark x1="13772" y1="68712" x2="13772" y2="68712"/>
                        <a14:foregroundMark x1="22156" y1="24540" x2="22156" y2="24540"/>
                        <a14:foregroundMark x1="87425" y1="74847" x2="87425" y2="74847"/>
                        <a14:foregroundMark x1="91018" y1="44785" x2="91018" y2="44785"/>
                        <a14:foregroundMark x1="23353" y1="5521" x2="23353" y2="5521"/>
                        <a14:foregroundMark x1="30539" y1="11656" x2="30539" y2="11656"/>
                        <a14:foregroundMark x1="26347" y1="10429" x2="26347" y2="10429"/>
                        <a14:foregroundMark x1="23353" y1="7975" x2="23353" y2="7975"/>
                        <a14:foregroundMark x1="15569" y1="82209" x2="15569" y2="82209"/>
                        <a14:foregroundMark x1="11976" y1="83436" x2="11976" y2="83436"/>
                        <a14:foregroundMark x1="11377" y1="79141" x2="11377" y2="79141"/>
                        <a14:foregroundMark x1="5389" y1="74847" x2="5389" y2="74847"/>
                        <a14:foregroundMark x1="62874" y1="92638" x2="62874" y2="92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08" y="3219822"/>
            <a:ext cx="10175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8813888" y="4795639"/>
            <a:ext cx="275713" cy="288032"/>
          </a:xfrm>
          <a:prstGeom prst="ellipse">
            <a:avLst/>
          </a:prstGeom>
          <a:solidFill>
            <a:srgbClr val="001D5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6365341" y="83512"/>
            <a:ext cx="2781250" cy="49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610367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pic>
        <p:nvPicPr>
          <p:cNvPr id="19" name="Picture 5" descr="C:\Users\iv_golubeva\Desktop\мои документы\СЕМИНАРЫ 2023\Снимок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3"/>
          <a:stretch/>
        </p:blipFill>
        <p:spPr bwMode="auto">
          <a:xfrm>
            <a:off x="6388200" y="883076"/>
            <a:ext cx="2758392" cy="37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iv_golubeva\Desktop\мои документы\СЕМИНАРЫ 2023\Снимок 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7" y="883075"/>
            <a:ext cx="5630061" cy="20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365340" y="883076"/>
            <a:ext cx="45719" cy="3727292"/>
          </a:xfrm>
          <a:prstGeom prst="rect">
            <a:avLst/>
          </a:prstGeom>
          <a:solidFill>
            <a:srgbClr val="CACCD8">
              <a:lumMod val="50000"/>
            </a:srgbClr>
          </a:solidFill>
          <a:ln w="10000" cap="flat" cmpd="sng" algn="ctr">
            <a:noFill/>
            <a:prstDash val="solid"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4" y="3507853"/>
            <a:ext cx="10175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18870" y="3286135"/>
            <a:ext cx="4320480" cy="1518655"/>
          </a:xfrm>
          <a:prstGeom prst="rect">
            <a:avLst/>
          </a:prstGeom>
          <a:solidFill>
            <a:srgbClr val="CACCD8">
              <a:lumMod val="50000"/>
              <a:alpha val="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bas Neue Bold"/>
              </a:rPr>
              <a:t>Нормативные правовые и иные акты 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bas Neue Bold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bas Neue Bold"/>
              </a:rPr>
              <a:t>в сфере противодействия коррупции размещаются в виде текста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bas Neue Bold"/>
              </a:rPr>
              <a:t>в одном или нескольких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bas Neue Bold"/>
              </a:rPr>
              <a:t>из следующих форматов: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bas Neue Bold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bas Neue Bold"/>
              </a:rPr>
              <a:t>.DOC, .DOCX, .RTF, .PDF.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540000"/>
              </a:solidFill>
              <a:effectLst/>
              <a:uLnTx/>
              <a:uFillTx/>
              <a:latin typeface="Bebas Neue Bold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388" y="254642"/>
            <a:ext cx="6295761" cy="60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err="1" smtClean="0">
                <a:effectLst/>
              </a:rPr>
              <a:t>ПОДРаздел</a:t>
            </a:r>
            <a:r>
              <a:rPr lang="ru-RU" sz="1600" b="1" dirty="0" smtClean="0">
                <a:effectLst/>
              </a:rPr>
              <a:t> «</a:t>
            </a:r>
            <a:r>
              <a:rPr lang="ru-RU" sz="1600" b="1" dirty="0">
                <a:solidFill>
                  <a:schemeClr val="tx1"/>
                </a:solidFill>
                <a:effectLst/>
              </a:rPr>
              <a:t>Нормативные правовые и </a:t>
            </a:r>
            <a:r>
              <a:rPr lang="ru-RU" sz="1600" b="1" dirty="0" smtClean="0">
                <a:solidFill>
                  <a:schemeClr val="tx1"/>
                </a:solidFill>
                <a:effectLst/>
              </a:rPr>
              <a:t>иные</a:t>
            </a:r>
            <a:br>
              <a:rPr lang="ru-RU" sz="1600" b="1" dirty="0" smtClean="0">
                <a:solidFill>
                  <a:schemeClr val="tx1"/>
                </a:solidFill>
                <a:effectLst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</a:rPr>
              <a:t>акты </a:t>
            </a:r>
            <a:r>
              <a:rPr lang="ru-RU" sz="1600" b="1" dirty="0">
                <a:solidFill>
                  <a:schemeClr val="tx1"/>
                </a:solidFill>
                <a:effectLst/>
              </a:rPr>
              <a:t>в сфере противодействия </a:t>
            </a:r>
            <a:r>
              <a:rPr lang="ru-RU" sz="1600" b="1" dirty="0" smtClean="0">
                <a:solidFill>
                  <a:schemeClr val="tx1"/>
                </a:solidFill>
                <a:effectLst/>
              </a:rPr>
              <a:t>коррупции»</a:t>
            </a:r>
            <a:endParaRPr lang="ru-RU" sz="1600" b="1" dirty="0">
              <a:effectLst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813888" y="4795639"/>
            <a:ext cx="275713" cy="288032"/>
          </a:xfrm>
          <a:prstGeom prst="ellipse">
            <a:avLst/>
          </a:prstGeom>
          <a:solidFill>
            <a:srgbClr val="001D5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6336354" y="83512"/>
            <a:ext cx="2810237" cy="49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388" y="4610367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07388" y="254642"/>
            <a:ext cx="6295761" cy="60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effectLst/>
              </a:rPr>
              <a:t>Подраздел </a:t>
            </a:r>
            <a:r>
              <a:rPr lang="ru-RU" sz="1600" b="1" dirty="0" smtClean="0">
                <a:effectLst/>
              </a:rPr>
              <a:t>«Методические материалы»</a:t>
            </a:r>
            <a:endParaRPr lang="ru-RU" sz="1600" b="1" dirty="0">
              <a:effectLst/>
            </a:endParaRPr>
          </a:p>
        </p:txBody>
      </p:sp>
      <p:pic>
        <p:nvPicPr>
          <p:cNvPr id="2052" name="Picture 4" descr="C:\Users\iv_golubeva\Desktop\мои документы\семинары\2024\Снимок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0" y="883075"/>
            <a:ext cx="6058746" cy="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6" t="36710" r="23571" b="20718"/>
          <a:stretch/>
        </p:blipFill>
        <p:spPr bwMode="auto">
          <a:xfrm>
            <a:off x="6346727" y="657908"/>
            <a:ext cx="2799864" cy="40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4" t="37171" r="40714" b="42280"/>
          <a:stretch/>
        </p:blipFill>
        <p:spPr bwMode="auto">
          <a:xfrm>
            <a:off x="242902" y="1602041"/>
            <a:ext cx="6068291" cy="211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23791" y="657909"/>
            <a:ext cx="47805" cy="4002073"/>
          </a:xfrm>
          <a:prstGeom prst="rect">
            <a:avLst/>
          </a:prstGeom>
          <a:solidFill>
            <a:srgbClr val="CACCD8">
              <a:lumMod val="50000"/>
            </a:srgbClr>
          </a:solidFill>
          <a:ln w="10000" cap="flat" cmpd="sng" algn="ctr">
            <a:noFill/>
            <a:prstDash val="solid"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040" y="3651870"/>
            <a:ext cx="5508104" cy="1518655"/>
          </a:xfrm>
          <a:prstGeom prst="rect">
            <a:avLst/>
          </a:prstGeom>
          <a:solidFill>
            <a:srgbClr val="CACCD8">
              <a:lumMod val="50000"/>
              <a:alpha val="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Bold"/>
              </a:rPr>
              <a:t>Методические </a:t>
            </a:r>
            <a:r>
              <a:rPr lang="ru-RU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Bold"/>
              </a:rPr>
              <a:t>рекомендации, обзоры, иные документы методического </a:t>
            </a:r>
            <a:r>
              <a:rPr lang="ru-RU" sz="1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Bold"/>
              </a:rPr>
              <a:t>характера размещаются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bas Neue Bold"/>
              </a:rPr>
              <a:t>в виде текста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bas Neue Bold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ebas Neue Bold"/>
              </a:rPr>
              <a:t>в одном или нескольких из следующих форматов: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bas Neue Bold"/>
              </a:rPr>
              <a:t> </a:t>
            </a:r>
          </a:p>
          <a:p>
            <a:pPr lvl="0" algn="ctr"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bas Neue Bold"/>
              </a:rPr>
              <a:t>.DOC, .DOCX, .RTF, .PDF,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bas Neue Bold"/>
              </a:rPr>
              <a:t> </a:t>
            </a:r>
            <a:r>
              <a:rPr lang="en-US" sz="1400" b="1" kern="0" dirty="0">
                <a:solidFill>
                  <a:srgbClr val="FF0000"/>
                </a:solidFill>
                <a:latin typeface="Bebas Neue Bold"/>
              </a:rPr>
              <a:t>.PPT, .PPTX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540000"/>
              </a:solidFill>
              <a:effectLst/>
              <a:uLnTx/>
              <a:uFillTx/>
              <a:latin typeface="Bebas Neue Bold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813888" y="4795639"/>
            <a:ext cx="275713" cy="288032"/>
          </a:xfrm>
          <a:prstGeom prst="ellipse">
            <a:avLst/>
          </a:prstGeom>
          <a:solidFill>
            <a:srgbClr val="001D5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7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6319623" y="83512"/>
            <a:ext cx="2826968" cy="49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388" y="4610367"/>
            <a:ext cx="907310" cy="38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07388" y="254642"/>
            <a:ext cx="6295761" cy="60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effectLst/>
              </a:rPr>
              <a:t>Подраздел </a:t>
            </a:r>
            <a:r>
              <a:rPr lang="ru-RU" sz="1600" b="1" dirty="0" smtClean="0">
                <a:effectLst/>
              </a:rPr>
              <a:t>«Формы </a:t>
            </a:r>
            <a:r>
              <a:rPr lang="ru-RU" sz="1600" b="1" dirty="0">
                <a:effectLst/>
              </a:rPr>
              <a:t>документов, </a:t>
            </a:r>
            <a:br>
              <a:rPr lang="ru-RU" sz="1600" b="1" dirty="0">
                <a:effectLst/>
              </a:rPr>
            </a:br>
            <a:r>
              <a:rPr lang="ru-RU" sz="1600" b="1" dirty="0">
                <a:effectLst/>
              </a:rPr>
              <a:t>связанных с противодействием коррупции, </a:t>
            </a:r>
            <a:endParaRPr lang="en-US" sz="1600" b="1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sz="1600" b="1" dirty="0" smtClean="0">
                <a:effectLst/>
              </a:rPr>
              <a:t>для заполнения»</a:t>
            </a:r>
            <a:endParaRPr lang="ru-RU" sz="1600" b="1" dirty="0"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26481" y="995373"/>
            <a:ext cx="46639" cy="3559065"/>
          </a:xfrm>
          <a:prstGeom prst="rect">
            <a:avLst/>
          </a:prstGeom>
          <a:solidFill>
            <a:srgbClr val="CACCD8">
              <a:lumMod val="50000"/>
            </a:srgbClr>
          </a:solidFill>
          <a:ln w="10000" cap="flat" cmpd="sng" algn="ctr">
            <a:noFill/>
            <a:prstDash val="solid"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0330" t="27" r="30087" b="27"/>
          <a:stretch/>
        </p:blipFill>
        <p:spPr bwMode="auto">
          <a:xfrm>
            <a:off x="6369715" y="995373"/>
            <a:ext cx="2726783" cy="3559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8" y="1131590"/>
            <a:ext cx="5956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ятиугольник 12"/>
          <p:cNvSpPr/>
          <p:nvPr/>
        </p:nvSpPr>
        <p:spPr>
          <a:xfrm>
            <a:off x="299444" y="2643461"/>
            <a:ext cx="2955824" cy="638120"/>
          </a:xfrm>
          <a:prstGeom prst="homePlate">
            <a:avLst>
              <a:gd name="adj" fmla="val 21839"/>
            </a:avLst>
          </a:prstGeom>
          <a:solidFill>
            <a:srgbClr val="E4E4EE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4763" marR="0" lvl="0" indent="-4763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Обращение гражданина, юридического лица по фактам коррупционных правонарушений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91357" y="3481362"/>
            <a:ext cx="2955824" cy="638120"/>
          </a:xfrm>
          <a:prstGeom prst="homePlate">
            <a:avLst>
              <a:gd name="adj" fmla="val 21839"/>
            </a:avLst>
          </a:prstGeom>
          <a:solidFill>
            <a:srgbClr val="E4E4EE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4763" marR="0" lvl="0" indent="-4763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Уведомление представителя нанимателя о намерении выполнять иную оплачиваемую работу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99444" y="4288159"/>
            <a:ext cx="2955824" cy="638120"/>
          </a:xfrm>
          <a:prstGeom prst="homePlate">
            <a:avLst>
              <a:gd name="adj" fmla="val 21839"/>
            </a:avLst>
          </a:prstGeom>
          <a:solidFill>
            <a:srgbClr val="E4E4EE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4763" marR="0" lvl="0" indent="-4763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Заявление о получении </a:t>
            </a:r>
            <a:b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</a:b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разрешения на участие </a:t>
            </a:r>
            <a:b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</a:b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в управлении НКО</a:t>
            </a:r>
          </a:p>
        </p:txBody>
      </p:sp>
      <p:sp>
        <p:nvSpPr>
          <p:cNvPr id="16" name="Пятиугольник 15"/>
          <p:cNvSpPr/>
          <p:nvPr/>
        </p:nvSpPr>
        <p:spPr>
          <a:xfrm rot="10800000" flipV="1">
            <a:off x="3426957" y="2625673"/>
            <a:ext cx="2811808" cy="641165"/>
          </a:xfrm>
          <a:prstGeom prst="homePlate">
            <a:avLst>
              <a:gd name="adj" fmla="val 21839"/>
            </a:avLst>
          </a:prstGeom>
          <a:solidFill>
            <a:srgbClr val="E4E4EE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rtlCol="0" anchor="ctr"/>
          <a:lstStyle/>
          <a:p>
            <a:pPr marL="4763" marR="0" lvl="0" indent="-4763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Уведомление о возникшем конфликте интересов или о возможности его возникновения</a:t>
            </a:r>
          </a:p>
        </p:txBody>
      </p:sp>
      <p:sp>
        <p:nvSpPr>
          <p:cNvPr id="17" name="Пятиугольник 16"/>
          <p:cNvSpPr/>
          <p:nvPr/>
        </p:nvSpPr>
        <p:spPr>
          <a:xfrm rot="-10800000" flipV="1">
            <a:off x="3445301" y="3484460"/>
            <a:ext cx="2811808" cy="641164"/>
          </a:xfrm>
          <a:prstGeom prst="homePlate">
            <a:avLst>
              <a:gd name="adj" fmla="val 21839"/>
            </a:avLst>
          </a:prstGeom>
          <a:solidFill>
            <a:srgbClr val="E4E4EE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rtlCol="0" anchor="ctr"/>
          <a:lstStyle/>
          <a:p>
            <a:pPr marL="4763" marR="0" lvl="0" indent="-4763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Уведомление о получении подарка</a:t>
            </a:r>
          </a:p>
        </p:txBody>
      </p:sp>
      <p:sp>
        <p:nvSpPr>
          <p:cNvPr id="18" name="Пятиугольник 17"/>
          <p:cNvSpPr/>
          <p:nvPr/>
        </p:nvSpPr>
        <p:spPr>
          <a:xfrm rot="10800000" flipV="1">
            <a:off x="3445301" y="4288159"/>
            <a:ext cx="2811808" cy="641164"/>
          </a:xfrm>
          <a:prstGeom prst="homePlate">
            <a:avLst>
              <a:gd name="adj" fmla="val 21839"/>
            </a:avLst>
          </a:prstGeom>
          <a:solidFill>
            <a:srgbClr val="E4E4EE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rtlCol="0" anchor="ctr"/>
          <a:lstStyle/>
          <a:p>
            <a:pPr marL="4763" marR="0" lvl="0" indent="-4763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Заявление о выкупе подарка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8813888" y="4795639"/>
            <a:ext cx="275713" cy="288032"/>
          </a:xfrm>
          <a:prstGeom prst="ellipse">
            <a:avLst/>
          </a:prstGeom>
          <a:solidFill>
            <a:srgbClr val="001D5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8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6319623" y="83512"/>
            <a:ext cx="2826968" cy="49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544"/>
            <a:ext cx="6319623" cy="83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107388" y="254642"/>
            <a:ext cx="6295761" cy="60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ru-RU" sz="3300" kern="1200" cap="all" baseline="0" dirty="0">
                <a:solidFill>
                  <a:srgbClr val="1A315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effectLst/>
              </a:rPr>
              <a:t>Подраздел </a:t>
            </a:r>
            <a:r>
              <a:rPr lang="ru-RU" sz="1600" b="1" dirty="0" smtClean="0">
                <a:effectLst/>
              </a:rPr>
              <a:t>«Сведения </a:t>
            </a:r>
            <a:r>
              <a:rPr lang="ru-RU" sz="1600" b="1" dirty="0">
                <a:effectLst/>
              </a:rPr>
              <a:t>о доходах, расходах, </a:t>
            </a:r>
            <a:endParaRPr lang="en-US" sz="1600" b="1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sz="1600" b="1" dirty="0" smtClean="0">
                <a:effectLst/>
              </a:rPr>
              <a:t>об </a:t>
            </a:r>
            <a:r>
              <a:rPr lang="ru-RU" sz="1600" b="1" dirty="0">
                <a:effectLst/>
              </a:rPr>
              <a:t>имуществе и обязательствах </a:t>
            </a:r>
            <a:endParaRPr lang="en-US" sz="1600" b="1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sz="1600" b="1" dirty="0" smtClean="0">
                <a:effectLst/>
              </a:rPr>
              <a:t>имущественного характера»</a:t>
            </a:r>
            <a:endParaRPr lang="ru-RU" sz="1600" b="1" dirty="0"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6326481" y="771550"/>
            <a:ext cx="45719" cy="3765934"/>
          </a:xfrm>
          <a:prstGeom prst="rect">
            <a:avLst/>
          </a:prstGeom>
          <a:solidFill>
            <a:srgbClr val="CACCD8">
              <a:lumMod val="50000"/>
            </a:srgbClr>
          </a:solidFill>
          <a:ln w="10000" cap="flat" cmpd="sng" algn="ctr">
            <a:noFill/>
            <a:prstDash val="solid"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  <a:latin typeface="Franklin Gothic Medium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3" y="970765"/>
            <a:ext cx="4937342" cy="323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3912" y="42872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http://publication.pravo.gov.ru/Document/View/0001202212290095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>
            <a:grayscl/>
          </a:blip>
          <a:srcRect l="30228" r="30687"/>
          <a:stretch/>
        </p:blipFill>
        <p:spPr bwMode="auto">
          <a:xfrm>
            <a:off x="6377402" y="771550"/>
            <a:ext cx="2766598" cy="3767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вал 13"/>
          <p:cNvSpPr/>
          <p:nvPr/>
        </p:nvSpPr>
        <p:spPr>
          <a:xfrm>
            <a:off x="8813888" y="4795639"/>
            <a:ext cx="275713" cy="288032"/>
          </a:xfrm>
          <a:prstGeom prst="ellipse">
            <a:avLst/>
          </a:prstGeom>
          <a:solidFill>
            <a:srgbClr val="001D5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498385" y="4362517"/>
            <a:ext cx="552107" cy="49569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3794</TotalTime>
  <Words>271</Words>
  <Application>Microsoft Office PowerPoint</Application>
  <PresentationFormat>Экран (16:9)</PresentationFormat>
  <Paragraphs>76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Исполнительная</vt:lpstr>
      <vt:lpstr>1_Исполнительная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надлежащего исполнения государственными гражданскими служащими Ленинградской области  обязанности по представлению  сведений о доходах, расходах,  об имуществе и обязательствах имущественного характера</dc:title>
  <dc:creator>Алина Витальевна Лаврушина</dc:creator>
  <cp:lastModifiedBy>Алина Витальевна Лаврушина</cp:lastModifiedBy>
  <cp:revision>598</cp:revision>
  <cp:lastPrinted>2024-05-08T13:04:04Z</cp:lastPrinted>
  <dcterms:created xsi:type="dcterms:W3CDTF">2016-03-28T08:37:28Z</dcterms:created>
  <dcterms:modified xsi:type="dcterms:W3CDTF">2025-06-16T09:17:57Z</dcterms:modified>
</cp:coreProperties>
</file>