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350" r:id="rId2"/>
    <p:sldId id="377" r:id="rId3"/>
    <p:sldId id="370" r:id="rId4"/>
    <p:sldId id="378" r:id="rId5"/>
    <p:sldId id="379" r:id="rId6"/>
    <p:sldId id="387" r:id="rId7"/>
    <p:sldId id="381" r:id="rId8"/>
    <p:sldId id="382" r:id="rId9"/>
    <p:sldId id="371" r:id="rId10"/>
    <p:sldId id="383" r:id="rId11"/>
    <p:sldId id="384" r:id="rId12"/>
    <p:sldId id="385" r:id="rId13"/>
    <p:sldId id="390" r:id="rId14"/>
    <p:sldId id="388" r:id="rId1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orient="horz" pos="21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8DC"/>
    <a:srgbClr val="57A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5" autoAdjust="0"/>
    <p:restoredTop sz="95128" autoAdjust="0"/>
  </p:normalViewPr>
  <p:slideViewPr>
    <p:cSldViewPr>
      <p:cViewPr varScale="1">
        <p:scale>
          <a:sx n="144" d="100"/>
          <a:sy n="144" d="100"/>
        </p:scale>
        <p:origin x="816" y="120"/>
      </p:cViewPr>
      <p:guideLst>
        <p:guide orient="horz" pos="2160"/>
        <p:guide pos="2880"/>
        <p:guide orient="horz" pos="1620"/>
        <p:guide orient="horz" pos="21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1CAF1-FEFE-4A03-B6C8-43C03D6A6E24}" type="datetimeFigureOut">
              <a:rPr lang="ru-RU" smtClean="0"/>
              <a:pPr/>
              <a:t>03.07.2025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43A4B-3946-4CE5-AF68-0D7B501C9BFE}" type="slidenum">
              <a:rPr lang="ru-RU" smtClean="0"/>
              <a:pPr/>
              <a:t>‹#›</a:t>
            </a:fld>
            <a:endParaRPr lang="ru-RU"/>
          </a:p>
        </p:txBody>
      </p:sp>
    </p:spTree>
    <p:extLst>
      <p:ext uri="{BB962C8B-B14F-4D97-AF65-F5344CB8AC3E}">
        <p14:creationId xmlns:p14="http://schemas.microsoft.com/office/powerpoint/2010/main" val="41514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1</a:t>
            </a:fld>
            <a:endParaRPr lang="ru-RU"/>
          </a:p>
        </p:txBody>
      </p:sp>
    </p:spTree>
    <p:extLst>
      <p:ext uri="{BB962C8B-B14F-4D97-AF65-F5344CB8AC3E}">
        <p14:creationId xmlns:p14="http://schemas.microsoft.com/office/powerpoint/2010/main" val="397071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10</a:t>
            </a:fld>
            <a:endParaRPr lang="ru-RU"/>
          </a:p>
        </p:txBody>
      </p:sp>
    </p:spTree>
    <p:extLst>
      <p:ext uri="{BB962C8B-B14F-4D97-AF65-F5344CB8AC3E}">
        <p14:creationId xmlns:p14="http://schemas.microsoft.com/office/powerpoint/2010/main" val="257562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11</a:t>
            </a:fld>
            <a:endParaRPr lang="ru-RU"/>
          </a:p>
        </p:txBody>
      </p:sp>
    </p:spTree>
    <p:extLst>
      <p:ext uri="{BB962C8B-B14F-4D97-AF65-F5344CB8AC3E}">
        <p14:creationId xmlns:p14="http://schemas.microsoft.com/office/powerpoint/2010/main" val="257562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12</a:t>
            </a:fld>
            <a:endParaRPr lang="ru-RU"/>
          </a:p>
        </p:txBody>
      </p:sp>
    </p:spTree>
    <p:extLst>
      <p:ext uri="{BB962C8B-B14F-4D97-AF65-F5344CB8AC3E}">
        <p14:creationId xmlns:p14="http://schemas.microsoft.com/office/powerpoint/2010/main" val="2575627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13</a:t>
            </a:fld>
            <a:endParaRPr lang="ru-RU"/>
          </a:p>
        </p:txBody>
      </p:sp>
    </p:spTree>
    <p:extLst>
      <p:ext uri="{BB962C8B-B14F-4D97-AF65-F5344CB8AC3E}">
        <p14:creationId xmlns:p14="http://schemas.microsoft.com/office/powerpoint/2010/main" val="257562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14</a:t>
            </a:fld>
            <a:endParaRPr lang="ru-RU"/>
          </a:p>
        </p:txBody>
      </p:sp>
    </p:spTree>
    <p:extLst>
      <p:ext uri="{BB962C8B-B14F-4D97-AF65-F5344CB8AC3E}">
        <p14:creationId xmlns:p14="http://schemas.microsoft.com/office/powerpoint/2010/main" val="397071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2</a:t>
            </a:fld>
            <a:endParaRPr lang="ru-RU"/>
          </a:p>
        </p:txBody>
      </p:sp>
    </p:spTree>
    <p:extLst>
      <p:ext uri="{BB962C8B-B14F-4D97-AF65-F5344CB8AC3E}">
        <p14:creationId xmlns:p14="http://schemas.microsoft.com/office/powerpoint/2010/main" val="257562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3</a:t>
            </a:fld>
            <a:endParaRPr lang="ru-RU"/>
          </a:p>
        </p:txBody>
      </p:sp>
    </p:spTree>
    <p:extLst>
      <p:ext uri="{BB962C8B-B14F-4D97-AF65-F5344CB8AC3E}">
        <p14:creationId xmlns:p14="http://schemas.microsoft.com/office/powerpoint/2010/main" val="257562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4</a:t>
            </a:fld>
            <a:endParaRPr lang="ru-RU"/>
          </a:p>
        </p:txBody>
      </p:sp>
    </p:spTree>
    <p:extLst>
      <p:ext uri="{BB962C8B-B14F-4D97-AF65-F5344CB8AC3E}">
        <p14:creationId xmlns:p14="http://schemas.microsoft.com/office/powerpoint/2010/main" val="257562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5</a:t>
            </a:fld>
            <a:endParaRPr lang="ru-RU"/>
          </a:p>
        </p:txBody>
      </p:sp>
    </p:spTree>
    <p:extLst>
      <p:ext uri="{BB962C8B-B14F-4D97-AF65-F5344CB8AC3E}">
        <p14:creationId xmlns:p14="http://schemas.microsoft.com/office/powerpoint/2010/main" val="257562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6</a:t>
            </a:fld>
            <a:endParaRPr lang="ru-RU"/>
          </a:p>
        </p:txBody>
      </p:sp>
    </p:spTree>
    <p:extLst>
      <p:ext uri="{BB962C8B-B14F-4D97-AF65-F5344CB8AC3E}">
        <p14:creationId xmlns:p14="http://schemas.microsoft.com/office/powerpoint/2010/main" val="257562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7</a:t>
            </a:fld>
            <a:endParaRPr lang="ru-RU"/>
          </a:p>
        </p:txBody>
      </p:sp>
    </p:spTree>
    <p:extLst>
      <p:ext uri="{BB962C8B-B14F-4D97-AF65-F5344CB8AC3E}">
        <p14:creationId xmlns:p14="http://schemas.microsoft.com/office/powerpoint/2010/main" val="257562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8</a:t>
            </a:fld>
            <a:endParaRPr lang="ru-RU"/>
          </a:p>
        </p:txBody>
      </p:sp>
    </p:spTree>
    <p:extLst>
      <p:ext uri="{BB962C8B-B14F-4D97-AF65-F5344CB8AC3E}">
        <p14:creationId xmlns:p14="http://schemas.microsoft.com/office/powerpoint/2010/main" val="257562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443A4B-3946-4CE5-AF68-0D7B501C9BFE}" type="slidenum">
              <a:rPr lang="ru-RU" smtClean="0"/>
              <a:pPr/>
              <a:t>9</a:t>
            </a:fld>
            <a:endParaRPr lang="ru-RU"/>
          </a:p>
        </p:txBody>
      </p:sp>
    </p:spTree>
    <p:extLst>
      <p:ext uri="{BB962C8B-B14F-4D97-AF65-F5344CB8AC3E}">
        <p14:creationId xmlns:p14="http://schemas.microsoft.com/office/powerpoint/2010/main" val="257562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D5D6669F-3C79-44AC-ACC2-B2584365452E}" type="datetimeFigureOut">
              <a:rPr lang="ru-RU" smtClean="0"/>
              <a:pPr/>
              <a:t>03.07.2025</a:t>
            </a:fld>
            <a:endParaRPr lang="ru-RU"/>
          </a:p>
        </p:txBody>
      </p:sp>
      <p:sp>
        <p:nvSpPr>
          <p:cNvPr id="8" name="Slide Number Placeholder 7"/>
          <p:cNvSpPr>
            <a:spLocks noGrp="1"/>
          </p:cNvSpPr>
          <p:nvPr>
            <p:ph type="sldNum" sz="quarter" idx="11"/>
          </p:nvPr>
        </p:nvSpPr>
        <p:spPr/>
        <p:txBody>
          <a:bodyPr/>
          <a:lstStyle/>
          <a:p>
            <a:fld id="{8D58FF37-4059-4900-B90B-6D7D6010E75F}"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D5D6669F-3C79-44AC-ACC2-B2584365452E}" type="datetimeFigureOut">
              <a:rPr lang="ru-RU" smtClean="0"/>
              <a:pPr/>
              <a:t>03.07.2025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8FF37-4059-4900-B90B-6D7D6010E7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D5D6669F-3C79-44AC-ACC2-B2584365452E}" type="datetimeFigureOut">
              <a:rPr lang="ru-RU" smtClean="0"/>
              <a:pPr/>
              <a:t>03.07.2025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8FF37-4059-4900-B90B-6D7D6010E75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6" name="color1_shape3"/>
          <p:cNvSpPr/>
          <p:nvPr userDrawn="1"/>
        </p:nvSpPr>
        <p:spPr>
          <a:xfrm>
            <a:off x="0" y="5041107"/>
            <a:ext cx="9144000" cy="102393"/>
          </a:xfrm>
          <a:prstGeom prst="rect">
            <a:avLst/>
          </a:prstGeom>
          <a:solidFill>
            <a:srgbClr val="1A315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9" name="color1_shape1"/>
          <p:cNvSpPr/>
          <p:nvPr userDrawn="1"/>
        </p:nvSpPr>
        <p:spPr>
          <a:xfrm>
            <a:off x="0" y="-16667"/>
            <a:ext cx="9144000" cy="102393"/>
          </a:xfrm>
          <a:prstGeom prst="rect">
            <a:avLst/>
          </a:prstGeom>
          <a:solidFill>
            <a:srgbClr val="1A315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2" name="title"/>
          <p:cNvSpPr>
            <a:spLocks noGrp="1"/>
          </p:cNvSpPr>
          <p:nvPr>
            <p:ph type="title" hasCustomPrompt="1"/>
          </p:nvPr>
        </p:nvSpPr>
        <p:spPr>
          <a:xfrm>
            <a:off x="616142" y="254643"/>
            <a:ext cx="7907417" cy="594988"/>
          </a:xfrm>
          <a:prstGeom prst="rect">
            <a:avLst/>
          </a:prstGeom>
        </p:spPr>
        <p:txBody>
          <a:bodyPr/>
          <a:lstStyle>
            <a:lvl1pPr>
              <a:defRPr lang="ru-RU" sz="3300" kern="1200" cap="all" baseline="0" dirty="0">
                <a:solidFill>
                  <a:srgbClr val="1A315C"/>
                </a:solidFill>
                <a:latin typeface="Bebas Neue Bold" pitchFamily="34" charset="-52"/>
                <a:ea typeface="+mj-ea"/>
                <a:cs typeface="+mj-cs"/>
              </a:defRPr>
            </a:lvl1pPr>
          </a:lstStyle>
          <a:p>
            <a:r>
              <a:rPr lang="en-US" dirty="0"/>
              <a:t>Title</a:t>
            </a:r>
            <a:endParaRPr lang="ru-RU" dirty="0"/>
          </a:p>
        </p:txBody>
      </p:sp>
      <p:sp>
        <p:nvSpPr>
          <p:cNvPr id="13" name="text"/>
          <p:cNvSpPr>
            <a:spLocks noGrp="1"/>
          </p:cNvSpPr>
          <p:nvPr>
            <p:ph type="body" sz="quarter" idx="14" hasCustomPrompt="1"/>
          </p:nvPr>
        </p:nvSpPr>
        <p:spPr>
          <a:xfrm>
            <a:off x="628650" y="1232387"/>
            <a:ext cx="7894909" cy="3240394"/>
          </a:xfrm>
          <a:prstGeom prst="rect">
            <a:avLst/>
          </a:prstGeom>
        </p:spPr>
        <p:txBody>
          <a:bodyPr>
            <a:normAutofit/>
          </a:bodyPr>
          <a:lstStyle>
            <a:lvl1pPr marL="0" indent="0" algn="l" defTabSz="685800" rtl="0" eaLnBrk="1" latinLnBrk="0" hangingPunct="1">
              <a:lnSpc>
                <a:spcPct val="90000"/>
              </a:lnSpc>
              <a:spcBef>
                <a:spcPct val="0"/>
              </a:spcBef>
              <a:buNone/>
              <a:defRPr lang="en-US" sz="2100" kern="1200" dirty="0" smtClean="0">
                <a:solidFill>
                  <a:srgbClr val="1A315C"/>
                </a:solidFill>
                <a:latin typeface="+mn-lt"/>
                <a:ea typeface="Arial Unicode MS" panose="020B0604020202020204" pitchFamily="34" charset="-128"/>
                <a:cs typeface="Arial Unicode MS" panose="020B0604020202020204" pitchFamily="34" charset="-128"/>
              </a:defRPr>
            </a:lvl1pPr>
          </a:lstStyle>
          <a:p>
            <a:pPr lvl="0"/>
            <a:r>
              <a:rPr lang="en-US" dirty="0"/>
              <a:t>Text</a:t>
            </a:r>
            <a:endParaRPr lang="ru-RU" dirty="0"/>
          </a:p>
        </p:txBody>
      </p:sp>
      <p:pic>
        <p:nvPicPr>
          <p:cNvPr id="14" name="logo" descr="E:\Live3\Artrange\Projects\Slider\Branding\Logo\logo_екфтызукуте-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5817" y="4688807"/>
            <a:ext cx="726942" cy="24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72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D6669F-3C79-44AC-ACC2-B2584365452E}" type="datetimeFigureOut">
              <a:rPr lang="ru-RU" smtClean="0"/>
              <a:pPr/>
              <a:t>03.07.2025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8FF37-4059-4900-B90B-6D7D6010E75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5D6669F-3C79-44AC-ACC2-B2584365452E}" type="datetimeFigureOut">
              <a:rPr lang="ru-RU" smtClean="0"/>
              <a:pPr/>
              <a:t>03.07.2025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8FF37-4059-4900-B90B-6D7D6010E75F}" type="slidenum">
              <a:rPr lang="ru-RU" smtClean="0"/>
              <a:pPr/>
              <a:t>‹#›</a:t>
            </a:fld>
            <a:endParaRPr lang="ru-RU"/>
          </a:p>
        </p:txBody>
      </p:sp>
      <p:sp>
        <p:nvSpPr>
          <p:cNvPr id="7" name="Oval 6"/>
          <p:cNvSpPr/>
          <p:nvPr/>
        </p:nvSpPr>
        <p:spPr>
          <a:xfrm>
            <a:off x="4495800"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5D6669F-3C79-44AC-ACC2-B2584365452E}" type="datetimeFigureOut">
              <a:rPr lang="ru-RU" smtClean="0"/>
              <a:pPr/>
              <a:t>03.07.2025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58FF37-4059-4900-B90B-6D7D6010E75F}" type="slidenum">
              <a:rPr lang="ru-RU" smtClean="0"/>
              <a:pPr/>
              <a:t>‹#›</a:t>
            </a:fld>
            <a:endParaRPr lang="ru-RU"/>
          </a:p>
        </p:txBody>
      </p:sp>
      <p:sp>
        <p:nvSpPr>
          <p:cNvPr id="9" name="Content Placeholder 8"/>
          <p:cNvSpPr>
            <a:spLocks noGrp="1"/>
          </p:cNvSpPr>
          <p:nvPr>
            <p:ph sz="quarter" idx="13"/>
          </p:nvPr>
        </p:nvSpPr>
        <p:spPr>
          <a:xfrm>
            <a:off x="365760" y="1200150"/>
            <a:ext cx="4041648" cy="339471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200150"/>
            <a:ext cx="4040188"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1" y="1200150"/>
            <a:ext cx="4041775"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D5D6669F-3C79-44AC-ACC2-B2584365452E}" type="datetimeFigureOut">
              <a:rPr lang="ru-RU" smtClean="0"/>
              <a:pPr/>
              <a:t>03.07.2025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D58FF37-4059-4900-B90B-6D7D6010E75F}" type="slidenum">
              <a:rPr lang="ru-RU" smtClean="0"/>
              <a:pPr/>
              <a:t>‹#›</a:t>
            </a:fld>
            <a:endParaRPr lang="ru-RU"/>
          </a:p>
        </p:txBody>
      </p:sp>
      <p:sp>
        <p:nvSpPr>
          <p:cNvPr id="11" name="Content Placeholder 10"/>
          <p:cNvSpPr>
            <a:spLocks noGrp="1"/>
          </p:cNvSpPr>
          <p:nvPr>
            <p:ph sz="quarter" idx="13"/>
          </p:nvPr>
        </p:nvSpPr>
        <p:spPr>
          <a:xfrm>
            <a:off x="457200" y="1659636"/>
            <a:ext cx="4041648" cy="293522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1659637"/>
            <a:ext cx="4041648" cy="293489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5D6669F-3C79-44AC-ACC2-B2584365452E}" type="datetimeFigureOut">
              <a:rPr lang="ru-RU" smtClean="0"/>
              <a:pPr/>
              <a:t>03.07.2025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D58FF37-4059-4900-B90B-6D7D6010E75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6669F-3C79-44AC-ACC2-B2584365452E}" type="datetimeFigureOut">
              <a:rPr lang="ru-RU" smtClean="0"/>
              <a:pPr/>
              <a:t>03.07.2025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D58FF37-4059-4900-B90B-6D7D6010E7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8" y="200025"/>
            <a:ext cx="3008313" cy="1571625"/>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8" y="204788"/>
            <a:ext cx="49958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8" y="1828801"/>
            <a:ext cx="3008313" cy="2765822"/>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5D6669F-3C79-44AC-ACC2-B2584365452E}" type="datetimeFigureOut">
              <a:rPr lang="ru-RU" smtClean="0"/>
              <a:pPr/>
              <a:t>03.07.2025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58FF37-4059-4900-B90B-6D7D6010E75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0"/>
            <a:ext cx="5711824" cy="671513"/>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857250"/>
            <a:ext cx="6054724" cy="340578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4357688"/>
            <a:ext cx="5711824" cy="40005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5D6669F-3C79-44AC-ACC2-B2584365452E}" type="datetimeFigureOut">
              <a:rPr lang="ru-RU" smtClean="0"/>
              <a:pPr/>
              <a:t>03.07.2025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58FF37-4059-4900-B90B-6D7D6010E75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0015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8" y="4767263"/>
            <a:ext cx="2085975" cy="273844"/>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5D6669F-3C79-44AC-ACC2-B2584365452E}" type="datetimeFigureOut">
              <a:rPr lang="ru-RU" smtClean="0"/>
              <a:pPr/>
              <a:t>03.07.2025</a:t>
            </a:fld>
            <a:endParaRPr lang="ru-RU"/>
          </a:p>
        </p:txBody>
      </p:sp>
      <p:sp>
        <p:nvSpPr>
          <p:cNvPr id="5" name="Footer Placeholder 4"/>
          <p:cNvSpPr>
            <a:spLocks noGrp="1"/>
          </p:cNvSpPr>
          <p:nvPr>
            <p:ph type="ftr" sz="quarter" idx="3"/>
          </p:nvPr>
        </p:nvSpPr>
        <p:spPr>
          <a:xfrm>
            <a:off x="659166" y="4767263"/>
            <a:ext cx="2847975" cy="273844"/>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9" y="4767263"/>
            <a:ext cx="561975" cy="273844"/>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D58FF37-4059-4900-B90B-6D7D6010E75F}" type="slidenum">
              <a:rPr lang="ru-RU" smtClean="0"/>
              <a:pPr/>
              <a:t>‹#›</a:t>
            </a:fld>
            <a:endParaRPr lang="ru-RU"/>
          </a:p>
        </p:txBody>
      </p:sp>
      <p:sp>
        <p:nvSpPr>
          <p:cNvPr id="7" name="Oval 6"/>
          <p:cNvSpPr/>
          <p:nvPr/>
        </p:nvSpPr>
        <p:spPr>
          <a:xfrm>
            <a:off x="8457760"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24" name="Подзаголовок 2"/>
          <p:cNvSpPr txBox="1">
            <a:spLocks/>
          </p:cNvSpPr>
          <p:nvPr/>
        </p:nvSpPr>
        <p:spPr>
          <a:xfrm>
            <a:off x="263773" y="3075806"/>
            <a:ext cx="8628708" cy="17900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ru-RU" sz="2800" b="1" dirty="0">
                <a:solidFill>
                  <a:srgbClr val="C00000"/>
                </a:solidFill>
                <a:latin typeface="Arial Narrow" panose="020B0606020202030204" pitchFamily="34" charset="0"/>
              </a:rPr>
              <a:t>Аносова Анастасия Михайловна</a:t>
            </a:r>
          </a:p>
          <a:p>
            <a:pPr marL="0" indent="0" algn="ctr">
              <a:buNone/>
            </a:pPr>
            <a:r>
              <a:rPr lang="ru-RU" sz="1900" b="1" dirty="0">
                <a:solidFill>
                  <a:schemeClr val="tx2">
                    <a:lumMod val="75000"/>
                  </a:schemeClr>
                </a:solidFill>
                <a:latin typeface="Arial Narrow" panose="020B0606020202030204" pitchFamily="34" charset="0"/>
              </a:rPr>
              <a:t>Заместитель руководителя Администрации Губернатора и Правительства Ленинградской области – начальник управления профилактики коррупционных </a:t>
            </a:r>
            <a:br>
              <a:rPr lang="ru-RU" sz="1900" b="1" dirty="0">
                <a:solidFill>
                  <a:schemeClr val="tx2">
                    <a:lumMod val="75000"/>
                  </a:schemeClr>
                </a:solidFill>
                <a:latin typeface="Arial Narrow" panose="020B0606020202030204" pitchFamily="34" charset="0"/>
              </a:rPr>
            </a:br>
            <a:r>
              <a:rPr lang="ru-RU" sz="1900" b="1" dirty="0">
                <a:solidFill>
                  <a:schemeClr val="tx2">
                    <a:lumMod val="75000"/>
                  </a:schemeClr>
                </a:solidFill>
                <a:latin typeface="Arial Narrow" panose="020B0606020202030204" pitchFamily="34" charset="0"/>
              </a:rPr>
              <a:t>и иных правонарушений</a:t>
            </a:r>
          </a:p>
        </p:txBody>
      </p:sp>
      <p:sp>
        <p:nvSpPr>
          <p:cNvPr id="26" name="Прямоугольник 25"/>
          <p:cNvSpPr/>
          <p:nvPr/>
        </p:nvSpPr>
        <p:spPr>
          <a:xfrm>
            <a:off x="3855920" y="2980502"/>
            <a:ext cx="5292080" cy="675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85" descr="https://lh4.googleusercontent.com/hT-wq5iPrPpx4hl10AQE-J2qeTNoLVciYKhsMsFagCt_KkRCDOTJvfEoVFRPAYVtU85iFeFokSdHXNLPlLYsej6zbglykGBN2WTztYfaJ5Kqb_GILudEXGWkR7yZFvm4dZ_b3R8Q2MWODd1In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9" y="172405"/>
            <a:ext cx="540567" cy="666073"/>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0" y="2940076"/>
            <a:ext cx="7650088" cy="45719"/>
          </a:xfrm>
          <a:prstGeom prst="rect">
            <a:avLst/>
          </a:prstGeom>
          <a:solidFill>
            <a:srgbClr val="1E7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921960" y="158917"/>
            <a:ext cx="7816308" cy="400110"/>
          </a:xfrm>
          <a:prstGeom prst="rect">
            <a:avLst/>
          </a:prstGeom>
          <a:noFill/>
        </p:spPr>
        <p:txBody>
          <a:bodyPr wrap="square" rtlCol="0">
            <a:spAutoFit/>
          </a:bodyPr>
          <a:lstStyle/>
          <a:p>
            <a:r>
              <a:rPr lang="ru-RU" sz="2000" b="1" dirty="0">
                <a:solidFill>
                  <a:schemeClr val="accent1">
                    <a:lumMod val="75000"/>
                  </a:schemeClr>
                </a:solidFill>
                <a:latin typeface="Arial Narrow" panose="020B0606020202030204" pitchFamily="34" charset="0"/>
              </a:rPr>
              <a:t>Администрация Губернатора и Правительства Ленинградской области</a:t>
            </a:r>
          </a:p>
        </p:txBody>
      </p:sp>
      <p:cxnSp>
        <p:nvCxnSpPr>
          <p:cNvPr id="29" name="Прямая соединительная линия 28"/>
          <p:cNvCxnSpPr/>
          <p:nvPr/>
        </p:nvCxnSpPr>
        <p:spPr>
          <a:xfrm>
            <a:off x="755577" y="559027"/>
            <a:ext cx="8136904" cy="0"/>
          </a:xfrm>
          <a:prstGeom prst="line">
            <a:avLst/>
          </a:prstGeom>
          <a:ln>
            <a:solidFill>
              <a:schemeClr val="accent1">
                <a:lumMod val="75000"/>
              </a:schemeClr>
            </a:solidFill>
          </a:ln>
        </p:spPr>
        <p:style>
          <a:lnRef idx="2">
            <a:schemeClr val="dk1"/>
          </a:lnRef>
          <a:fillRef idx="0">
            <a:schemeClr val="dk1"/>
          </a:fillRef>
          <a:effectRef idx="1">
            <a:schemeClr val="dk1"/>
          </a:effectRef>
          <a:fontRef idx="minor">
            <a:schemeClr val="tx1"/>
          </a:fontRef>
        </p:style>
      </p:cxnSp>
      <p:sp>
        <p:nvSpPr>
          <p:cNvPr id="11" name="Подзаголовок 2"/>
          <p:cNvSpPr txBox="1">
            <a:spLocks/>
          </p:cNvSpPr>
          <p:nvPr/>
        </p:nvSpPr>
        <p:spPr>
          <a:xfrm>
            <a:off x="0" y="1059582"/>
            <a:ext cx="9148000" cy="14299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spcBef>
                <a:spcPts val="0"/>
              </a:spcBef>
              <a:buNone/>
            </a:pPr>
            <a:r>
              <a:rPr lang="ru-RU" b="1" dirty="0">
                <a:solidFill>
                  <a:schemeClr val="tx2">
                    <a:lumMod val="75000"/>
                  </a:schemeClr>
                </a:solidFill>
                <a:latin typeface="Arial Black" panose="020B0A04020102020204" pitchFamily="34" charset="0"/>
              </a:rPr>
              <a:t>«ПЛАНИРОВАНИЕ И ОРГАНИЗАЦИЯ ДЕЯТЕЛЬНОСТИ ОРГАНОВ</a:t>
            </a:r>
          </a:p>
          <a:p>
            <a:pPr marL="0" indent="0" algn="ctr">
              <a:spcBef>
                <a:spcPts val="0"/>
              </a:spcBef>
              <a:buNone/>
            </a:pPr>
            <a:r>
              <a:rPr lang="ru-RU" b="1" dirty="0">
                <a:solidFill>
                  <a:schemeClr val="tx2">
                    <a:lumMod val="75000"/>
                  </a:schemeClr>
                </a:solidFill>
                <a:latin typeface="Arial Black" panose="020B0A04020102020204" pitchFamily="34" charset="0"/>
              </a:rPr>
              <a:t>МЕСТНОГО САМОУПРАВЛЕНИЯ</a:t>
            </a:r>
          </a:p>
          <a:p>
            <a:pPr marL="0" indent="0" algn="ctr">
              <a:spcBef>
                <a:spcPts val="0"/>
              </a:spcBef>
              <a:buNone/>
            </a:pPr>
            <a:r>
              <a:rPr lang="ru-RU" b="1" dirty="0">
                <a:solidFill>
                  <a:schemeClr val="tx2">
                    <a:lumMod val="75000"/>
                  </a:schemeClr>
                </a:solidFill>
                <a:latin typeface="Arial Black" panose="020B0A04020102020204" pitchFamily="34" charset="0"/>
              </a:rPr>
              <a:t>В СФЕРЕ ПРОТИВОДЕЙСТВИЯ КОРРУПЦИИ»</a:t>
            </a:r>
            <a:endParaRPr lang="ru-RU" sz="1800" b="1" dirty="0">
              <a:solidFill>
                <a:schemeClr val="tx2">
                  <a:lumMod val="75000"/>
                </a:schemeClr>
              </a:solidFill>
              <a:latin typeface="Arial Black" panose="020B0A04020102020204" pitchFamily="34" charset="0"/>
            </a:endParaRPr>
          </a:p>
        </p:txBody>
      </p:sp>
      <p:sp>
        <p:nvSpPr>
          <p:cNvPr id="10" name="Прямоугольник 9"/>
          <p:cNvSpPr/>
          <p:nvPr/>
        </p:nvSpPr>
        <p:spPr>
          <a:xfrm>
            <a:off x="7884368" y="4596968"/>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Tree>
    <p:extLst>
      <p:ext uri="{BB962C8B-B14F-4D97-AF65-F5344CB8AC3E}">
        <p14:creationId xmlns:p14="http://schemas.microsoft.com/office/powerpoint/2010/main" val="53064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39" name="Прямоугольник 38"/>
          <p:cNvSpPr>
            <a:spLocks noChangeAspect="1"/>
          </p:cNvSpPr>
          <p:nvPr/>
        </p:nvSpPr>
        <p:spPr>
          <a:xfrm>
            <a:off x="-8877" y="84170"/>
            <a:ext cx="2594590" cy="49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одзаголовок 2"/>
          <p:cNvSpPr txBox="1">
            <a:spLocks/>
          </p:cNvSpPr>
          <p:nvPr/>
        </p:nvSpPr>
        <p:spPr>
          <a:xfrm>
            <a:off x="71232" y="498401"/>
            <a:ext cx="2434372" cy="24705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600" b="1" dirty="0">
                <a:solidFill>
                  <a:schemeClr val="tx2">
                    <a:lumMod val="75000"/>
                  </a:schemeClr>
                </a:solidFill>
                <a:latin typeface="Arial Black" panose="020B0A04020102020204" pitchFamily="34" charset="0"/>
              </a:rPr>
              <a:t>Подготовка</a:t>
            </a:r>
            <a:br>
              <a:rPr lang="ru-RU" sz="1600" b="1" dirty="0">
                <a:solidFill>
                  <a:schemeClr val="tx2">
                    <a:lumMod val="75000"/>
                  </a:schemeClr>
                </a:solidFill>
                <a:latin typeface="Arial Black" panose="020B0A04020102020204" pitchFamily="34" charset="0"/>
              </a:rPr>
            </a:br>
            <a:r>
              <a:rPr lang="ru-RU" sz="1600" b="1" dirty="0">
                <a:solidFill>
                  <a:schemeClr val="tx2">
                    <a:lumMod val="75000"/>
                  </a:schemeClr>
                </a:solidFill>
                <a:latin typeface="Arial Black" panose="020B0A04020102020204" pitchFamily="34" charset="0"/>
              </a:rPr>
              <a:t>в пределах своей компетенции проектов нормативных правовых актов</a:t>
            </a:r>
            <a:br>
              <a:rPr lang="ru-RU" sz="1600" b="1" dirty="0">
                <a:solidFill>
                  <a:schemeClr val="tx2">
                    <a:lumMod val="75000"/>
                  </a:schemeClr>
                </a:solidFill>
                <a:latin typeface="Arial Black" panose="020B0A04020102020204" pitchFamily="34" charset="0"/>
              </a:rPr>
            </a:br>
            <a:r>
              <a:rPr lang="ru-RU" sz="1600" b="1" dirty="0">
                <a:solidFill>
                  <a:schemeClr val="tx2">
                    <a:lumMod val="75000"/>
                  </a:schemeClr>
                </a:solidFill>
                <a:latin typeface="Arial Black" panose="020B0A04020102020204" pitchFamily="34" charset="0"/>
              </a:rPr>
              <a:t>по вопросам противодействия коррупции</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3" y="3002483"/>
            <a:ext cx="1293434" cy="1293434"/>
          </a:xfrm>
          <a:prstGeom prst="rect">
            <a:avLst/>
          </a:prstGeom>
        </p:spPr>
      </p:pic>
      <p:sp>
        <p:nvSpPr>
          <p:cNvPr id="16" name="Прямоугольник 15"/>
          <p:cNvSpPr/>
          <p:nvPr/>
        </p:nvSpPr>
        <p:spPr>
          <a:xfrm>
            <a:off x="8044435" y="4795639"/>
            <a:ext cx="90731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17" name="Скругленный прямоугольник 16"/>
          <p:cNvSpPr/>
          <p:nvPr/>
        </p:nvSpPr>
        <p:spPr>
          <a:xfrm>
            <a:off x="2621088" y="308263"/>
            <a:ext cx="3066406" cy="18416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2">
                    <a:lumMod val="75000"/>
                  </a:schemeClr>
                </a:solidFill>
                <a:latin typeface="Arial" panose="020B0604020202020204" pitchFamily="34" charset="0"/>
                <a:cs typeface="Arial" panose="020B0604020202020204" pitchFamily="34" charset="0"/>
              </a:rPr>
              <a:t>Администрацией</a:t>
            </a:r>
            <a:br>
              <a:rPr lang="ru-RU" sz="1400" b="1" dirty="0">
                <a:solidFill>
                  <a:schemeClr val="tx2">
                    <a:lumMod val="75000"/>
                  </a:schemeClr>
                </a:solidFill>
                <a:latin typeface="Arial" panose="020B0604020202020204" pitchFamily="34" charset="0"/>
                <a:cs typeface="Arial" panose="020B0604020202020204" pitchFamily="34" charset="0"/>
              </a:rPr>
            </a:br>
            <a:r>
              <a:rPr lang="ru-RU" sz="1400" b="1" dirty="0">
                <a:solidFill>
                  <a:schemeClr val="tx2">
                    <a:lumMod val="75000"/>
                  </a:schemeClr>
                </a:solidFill>
                <a:latin typeface="Arial" panose="020B0604020202020204" pitchFamily="34" charset="0"/>
                <a:cs typeface="Arial" panose="020B0604020202020204" pitchFamily="34" charset="0"/>
              </a:rPr>
              <a:t>Губернатора и Правительства Ленинградской области </a:t>
            </a:r>
            <a:r>
              <a:rPr lang="ru-RU" sz="1400" b="1" dirty="0">
                <a:solidFill>
                  <a:srgbClr val="C00000"/>
                </a:solidFill>
                <a:latin typeface="Arial" panose="020B0604020202020204" pitchFamily="34" charset="0"/>
                <a:cs typeface="Arial" panose="020B0604020202020204" pitchFamily="34" charset="0"/>
              </a:rPr>
              <a:t>разработаны</a:t>
            </a:r>
            <a:br>
              <a:rPr lang="ru-RU" sz="1400" b="1" dirty="0">
                <a:solidFill>
                  <a:srgbClr val="C00000"/>
                </a:solidFill>
                <a:latin typeface="Arial" panose="020B0604020202020204" pitchFamily="34" charset="0"/>
                <a:cs typeface="Arial" panose="020B0604020202020204" pitchFamily="34" charset="0"/>
              </a:rPr>
            </a:br>
            <a:r>
              <a:rPr lang="ru-RU" sz="1400" b="1" dirty="0">
                <a:solidFill>
                  <a:srgbClr val="C00000"/>
                </a:solidFill>
                <a:latin typeface="Arial" panose="020B0604020202020204" pitchFamily="34" charset="0"/>
                <a:cs typeface="Arial" panose="020B0604020202020204" pitchFamily="34" charset="0"/>
              </a:rPr>
              <a:t>перечни муниципальных правовых актов</a:t>
            </a:r>
          </a:p>
          <a:p>
            <a:pPr algn="ctr"/>
            <a:r>
              <a:rPr lang="ru-RU" sz="1400" b="1" dirty="0">
                <a:solidFill>
                  <a:schemeClr val="accent1">
                    <a:lumMod val="75000"/>
                  </a:schemeClr>
                </a:solidFill>
                <a:latin typeface="Arial" panose="020B0604020202020204" pitchFamily="34" charset="0"/>
                <a:cs typeface="Arial" panose="020B0604020202020204" pitchFamily="34" charset="0"/>
              </a:rPr>
              <a:t>(письмо от 08.12.2023 </a:t>
            </a:r>
          </a:p>
          <a:p>
            <a:pPr algn="ctr"/>
            <a:r>
              <a:rPr lang="ru-RU" sz="1400" b="1" dirty="0">
                <a:solidFill>
                  <a:schemeClr val="accent1">
                    <a:lumMod val="75000"/>
                  </a:schemeClr>
                </a:solidFill>
                <a:latin typeface="Arial" panose="020B0604020202020204" pitchFamily="34" charset="0"/>
                <a:cs typeface="Arial" panose="020B0604020202020204" pitchFamily="34" charset="0"/>
              </a:rPr>
              <a:t>№ АГ-05-19995/2023)</a:t>
            </a:r>
          </a:p>
        </p:txBody>
      </p:sp>
      <p:sp>
        <p:nvSpPr>
          <p:cNvPr id="3" name="Скругленный прямоугольник 2"/>
          <p:cNvSpPr/>
          <p:nvPr/>
        </p:nvSpPr>
        <p:spPr>
          <a:xfrm>
            <a:off x="2966159" y="3002483"/>
            <a:ext cx="2376264" cy="15841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1">
                    <a:lumMod val="75000"/>
                  </a:schemeClr>
                </a:solidFill>
                <a:latin typeface="Arial" panose="020B0604020202020204" pitchFamily="34" charset="0"/>
                <a:cs typeface="Arial" panose="020B0604020202020204" pitchFamily="34" charset="0"/>
              </a:rPr>
              <a:t>На плановой основе </a:t>
            </a:r>
            <a:r>
              <a:rPr lang="ru-RU" sz="1200" b="1" dirty="0">
                <a:solidFill>
                  <a:srgbClr val="C00000"/>
                </a:solidFill>
                <a:latin typeface="Arial" panose="020B0604020202020204" pitchFamily="34" charset="0"/>
                <a:cs typeface="Arial" panose="020B0604020202020204" pitchFamily="34" charset="0"/>
              </a:rPr>
              <a:t>проводить мониторинг </a:t>
            </a:r>
            <a:r>
              <a:rPr lang="ru-RU" sz="1200" b="1" dirty="0">
                <a:solidFill>
                  <a:schemeClr val="accent1">
                    <a:lumMod val="75000"/>
                  </a:schemeClr>
                </a:solidFill>
                <a:latin typeface="Arial" panose="020B0604020202020204" pitchFamily="34" charset="0"/>
                <a:cs typeface="Arial" panose="020B0604020202020204" pitchFamily="34" charset="0"/>
              </a:rPr>
              <a:t>федерального и регионального </a:t>
            </a:r>
            <a:r>
              <a:rPr lang="ru-RU" sz="1200" b="1" dirty="0">
                <a:solidFill>
                  <a:srgbClr val="C00000"/>
                </a:solidFill>
                <a:latin typeface="Arial" panose="020B0604020202020204" pitchFamily="34" charset="0"/>
                <a:cs typeface="Arial" panose="020B0604020202020204" pitchFamily="34" charset="0"/>
              </a:rPr>
              <a:t>законодательства</a:t>
            </a:r>
            <a:br>
              <a:rPr lang="ru-RU" sz="1200" b="1" dirty="0">
                <a:solidFill>
                  <a:srgbClr val="C00000"/>
                </a:solidFill>
                <a:latin typeface="Arial" panose="020B0604020202020204" pitchFamily="34" charset="0"/>
                <a:cs typeface="Arial" panose="020B0604020202020204" pitchFamily="34" charset="0"/>
              </a:rPr>
            </a:br>
            <a:r>
              <a:rPr lang="ru-RU" sz="1200" b="1" dirty="0">
                <a:solidFill>
                  <a:srgbClr val="C00000"/>
                </a:solidFill>
                <a:latin typeface="Arial" panose="020B0604020202020204" pitchFamily="34" charset="0"/>
                <a:cs typeface="Arial" panose="020B0604020202020204" pitchFamily="34" charset="0"/>
              </a:rPr>
              <a:t>в сфере противодействия коррупции</a:t>
            </a:r>
            <a:endParaRPr lang="ru-RU" sz="1200" b="1" dirty="0">
              <a:solidFill>
                <a:schemeClr val="accent1">
                  <a:lumMod val="75000"/>
                </a:schemeClr>
              </a:solidFill>
              <a:latin typeface="Arial" panose="020B0604020202020204" pitchFamily="34" charset="0"/>
              <a:cs typeface="Arial" panose="020B0604020202020204" pitchFamily="34" charset="0"/>
            </a:endParaRPr>
          </a:p>
        </p:txBody>
      </p:sp>
      <p:sp>
        <p:nvSpPr>
          <p:cNvPr id="25" name="Скругленный прямоугольник 24"/>
          <p:cNvSpPr/>
          <p:nvPr/>
        </p:nvSpPr>
        <p:spPr>
          <a:xfrm>
            <a:off x="3506219" y="2588586"/>
            <a:ext cx="1296143" cy="532144"/>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FF0000"/>
                </a:solidFill>
                <a:latin typeface="Arial Black" panose="020B0A04020102020204" pitchFamily="34" charset="0"/>
              </a:rPr>
              <a:t>ВАЖНО!</a:t>
            </a:r>
            <a:endParaRPr lang="ru-RU" sz="2800" b="1" dirty="0">
              <a:solidFill>
                <a:srgbClr val="FF0000"/>
              </a:solidFill>
              <a:latin typeface="Arial Black" panose="020B0A04020102020204" pitchFamily="34"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181305"/>
            <a:ext cx="3321259" cy="4783832"/>
          </a:xfrm>
          <a:prstGeom prst="rect">
            <a:avLst/>
          </a:prstGeom>
          <a:ln>
            <a:solidFill>
              <a:schemeClr val="tx1"/>
            </a:solidFill>
          </a:ln>
        </p:spPr>
      </p:pic>
      <p:sp>
        <p:nvSpPr>
          <p:cNvPr id="12" name="Овал 11"/>
          <p:cNvSpPr/>
          <p:nvPr/>
        </p:nvSpPr>
        <p:spPr>
          <a:xfrm>
            <a:off x="8604448" y="4795639"/>
            <a:ext cx="48515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bg1"/>
                </a:solidFill>
              </a:rPr>
              <a:t>10</a:t>
            </a:r>
          </a:p>
        </p:txBody>
      </p:sp>
      <p:pic>
        <p:nvPicPr>
          <p:cNvPr id="13" name="Рисунок 12">
            <a:extLst>
              <a:ext uri="{FF2B5EF4-FFF2-40B4-BE49-F238E27FC236}">
                <a16:creationId xmlns:a16="http://schemas.microsoft.com/office/drawing/2014/main" id="{B71C5B1A-66D8-4191-808F-BACDC9BD6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594" y="196670"/>
            <a:ext cx="3321259" cy="4783832"/>
          </a:xfrm>
          <a:prstGeom prst="rect">
            <a:avLst/>
          </a:prstGeom>
          <a:ln>
            <a:solidFill>
              <a:schemeClr val="tx1"/>
            </a:solidFill>
          </a:ln>
        </p:spPr>
      </p:pic>
    </p:spTree>
    <p:extLst>
      <p:ext uri="{BB962C8B-B14F-4D97-AF65-F5344CB8AC3E}">
        <p14:creationId xmlns:p14="http://schemas.microsoft.com/office/powerpoint/2010/main" val="148583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39" name="Прямоугольник 38"/>
          <p:cNvSpPr>
            <a:spLocks noChangeAspect="1"/>
          </p:cNvSpPr>
          <p:nvPr/>
        </p:nvSpPr>
        <p:spPr>
          <a:xfrm>
            <a:off x="-8877" y="84170"/>
            <a:ext cx="2594590" cy="49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одзаголовок 2"/>
          <p:cNvSpPr txBox="1">
            <a:spLocks/>
          </p:cNvSpPr>
          <p:nvPr/>
        </p:nvSpPr>
        <p:spPr>
          <a:xfrm>
            <a:off x="71232" y="498401"/>
            <a:ext cx="2434372" cy="24705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500" b="1" dirty="0">
                <a:solidFill>
                  <a:schemeClr val="tx2">
                    <a:lumMod val="75000"/>
                  </a:schemeClr>
                </a:solidFill>
                <a:latin typeface="Arial Black" panose="020B0A04020102020204" pitchFamily="34" charset="0"/>
              </a:rPr>
              <a:t>Антикоррупционное просвещение</a:t>
            </a:r>
          </a:p>
        </p:txBody>
      </p:sp>
      <p:sp>
        <p:nvSpPr>
          <p:cNvPr id="16" name="Прямоугольник 15"/>
          <p:cNvSpPr/>
          <p:nvPr/>
        </p:nvSpPr>
        <p:spPr>
          <a:xfrm>
            <a:off x="8044435" y="4795639"/>
            <a:ext cx="90731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17" name="Скругленный прямоугольник 16"/>
          <p:cNvSpPr/>
          <p:nvPr/>
        </p:nvSpPr>
        <p:spPr>
          <a:xfrm>
            <a:off x="2505604" y="203600"/>
            <a:ext cx="3255292" cy="5455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2">
                    <a:lumMod val="75000"/>
                  </a:schemeClr>
                </a:solidFill>
                <a:latin typeface="Arial" panose="020B0604020202020204" pitchFamily="34" charset="0"/>
                <a:cs typeface="Arial" panose="020B0604020202020204" pitchFamily="34" charset="0"/>
              </a:rPr>
              <a:t>МЕХАНИЗМЫ ПРОСВЕЩЕНИЯ:</a:t>
            </a:r>
            <a:endParaRPr lang="ru-RU" sz="1400" b="1" dirty="0">
              <a:solidFill>
                <a:srgbClr val="C00000"/>
              </a:solidFill>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836" y="2255630"/>
            <a:ext cx="18722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единительная линия 4"/>
          <p:cNvCxnSpPr/>
          <p:nvPr/>
        </p:nvCxnSpPr>
        <p:spPr>
          <a:xfrm>
            <a:off x="4025928" y="1059582"/>
            <a:ext cx="0" cy="3356981"/>
          </a:xfrm>
          <a:prstGeom prst="line">
            <a:avLst/>
          </a:prstGeom>
        </p:spPr>
        <p:style>
          <a:lnRef idx="2">
            <a:schemeClr val="accent1"/>
          </a:lnRef>
          <a:fillRef idx="0">
            <a:schemeClr val="accent1"/>
          </a:fillRef>
          <a:effectRef idx="1">
            <a:schemeClr val="accent1"/>
          </a:effectRef>
          <a:fontRef idx="minor">
            <a:schemeClr val="tx1"/>
          </a:fontRef>
        </p:style>
      </p:cxnSp>
      <p:sp>
        <p:nvSpPr>
          <p:cNvPr id="15" name="Скругленный прямоугольник 14"/>
          <p:cNvSpPr/>
          <p:nvPr/>
        </p:nvSpPr>
        <p:spPr>
          <a:xfrm>
            <a:off x="4293096" y="771175"/>
            <a:ext cx="4285941" cy="6741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2">
                    <a:lumMod val="75000"/>
                  </a:schemeClr>
                </a:solidFill>
                <a:latin typeface="Arial" panose="020B0604020202020204" pitchFamily="34" charset="0"/>
                <a:cs typeface="Arial" panose="020B0604020202020204" pitchFamily="34" charset="0"/>
              </a:rPr>
              <a:t>организовывать </a:t>
            </a:r>
            <a:r>
              <a:rPr lang="ru-RU" sz="1400" b="1" dirty="0">
                <a:solidFill>
                  <a:srgbClr val="C00000"/>
                </a:solidFill>
                <a:latin typeface="Arial" panose="020B0604020202020204" pitchFamily="34" charset="0"/>
                <a:cs typeface="Arial" panose="020B0604020202020204" pitchFamily="34" charset="0"/>
              </a:rPr>
              <a:t>вводные лекции </a:t>
            </a:r>
            <a:r>
              <a:rPr lang="ru-RU" sz="1400" b="1" dirty="0">
                <a:solidFill>
                  <a:schemeClr val="tx2">
                    <a:lumMod val="75000"/>
                  </a:schemeClr>
                </a:solidFill>
                <a:latin typeface="Arial" panose="020B0604020202020204" pitchFamily="34" charset="0"/>
                <a:cs typeface="Arial" panose="020B0604020202020204" pitchFamily="34" charset="0"/>
              </a:rPr>
              <a:t>для лиц, поступающих на муниципальную службу</a:t>
            </a:r>
            <a:endParaRPr lang="ru-RU" sz="1400" b="1" dirty="0">
              <a:solidFill>
                <a:srgbClr val="C00000"/>
              </a:solidFill>
              <a:latin typeface="Arial" panose="020B0604020202020204" pitchFamily="34" charset="0"/>
              <a:cs typeface="Arial" panose="020B0604020202020204" pitchFamily="34" charset="0"/>
            </a:endParaRPr>
          </a:p>
        </p:txBody>
      </p:sp>
      <p:sp>
        <p:nvSpPr>
          <p:cNvPr id="18" name="Скругленный прямоугольник 17"/>
          <p:cNvSpPr/>
          <p:nvPr/>
        </p:nvSpPr>
        <p:spPr>
          <a:xfrm>
            <a:off x="4300711" y="1568102"/>
            <a:ext cx="4285941" cy="6741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2">
                    <a:lumMod val="75000"/>
                  </a:schemeClr>
                </a:solidFill>
                <a:latin typeface="Arial" panose="020B0604020202020204" pitchFamily="34" charset="0"/>
                <a:cs typeface="Arial" panose="020B0604020202020204" pitchFamily="34" charset="0"/>
              </a:rPr>
              <a:t>проведение на плановой основе лекций, семинаров и иных </a:t>
            </a:r>
            <a:r>
              <a:rPr lang="ru-RU" sz="1400" b="1" dirty="0">
                <a:solidFill>
                  <a:srgbClr val="C00000"/>
                </a:solidFill>
                <a:latin typeface="Arial" panose="020B0604020202020204" pitchFamily="34" charset="0"/>
                <a:cs typeface="Arial" panose="020B0604020202020204" pitchFamily="34" charset="0"/>
              </a:rPr>
              <a:t>обучающих мероприятий</a:t>
            </a:r>
          </a:p>
        </p:txBody>
      </p:sp>
      <p:sp>
        <p:nvSpPr>
          <p:cNvPr id="19" name="Скругленный прямоугольник 18"/>
          <p:cNvSpPr/>
          <p:nvPr/>
        </p:nvSpPr>
        <p:spPr>
          <a:xfrm>
            <a:off x="4293096" y="2294868"/>
            <a:ext cx="4285941" cy="6741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2">
                    <a:lumMod val="75000"/>
                  </a:schemeClr>
                </a:solidFill>
                <a:latin typeface="Arial" panose="020B0604020202020204" pitchFamily="34" charset="0"/>
                <a:cs typeface="Arial" panose="020B0604020202020204" pitchFamily="34" charset="0"/>
              </a:rPr>
              <a:t>проведение совещаний для всех заинтересованных лиц по </a:t>
            </a:r>
            <a:r>
              <a:rPr lang="ru-RU" sz="1400" b="1" dirty="0">
                <a:solidFill>
                  <a:srgbClr val="C00000"/>
                </a:solidFill>
                <a:latin typeface="Arial" panose="020B0604020202020204" pitchFamily="34" charset="0"/>
                <a:cs typeface="Arial" panose="020B0604020202020204" pitchFamily="34" charset="0"/>
              </a:rPr>
              <a:t>новеллам </a:t>
            </a:r>
            <a:r>
              <a:rPr lang="ru-RU" sz="1400" b="1" dirty="0">
                <a:solidFill>
                  <a:schemeClr val="tx2">
                    <a:lumMod val="75000"/>
                  </a:schemeClr>
                </a:solidFill>
                <a:latin typeface="Arial" panose="020B0604020202020204" pitchFamily="34" charset="0"/>
                <a:cs typeface="Arial" panose="020B0604020202020204" pitchFamily="34" charset="0"/>
              </a:rPr>
              <a:t>антикоррупционного </a:t>
            </a:r>
            <a:r>
              <a:rPr lang="ru-RU" sz="1400" b="1" dirty="0">
                <a:solidFill>
                  <a:srgbClr val="C00000"/>
                </a:solidFill>
                <a:latin typeface="Arial" panose="020B0604020202020204" pitchFamily="34" charset="0"/>
                <a:cs typeface="Arial" panose="020B0604020202020204" pitchFamily="34" charset="0"/>
              </a:rPr>
              <a:t>законодательства</a:t>
            </a:r>
          </a:p>
        </p:txBody>
      </p:sp>
      <p:sp>
        <p:nvSpPr>
          <p:cNvPr id="20" name="Скругленный прямоугольник 19"/>
          <p:cNvSpPr/>
          <p:nvPr/>
        </p:nvSpPr>
        <p:spPr>
          <a:xfrm>
            <a:off x="4293096" y="3191337"/>
            <a:ext cx="4658649" cy="6741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2">
                    <a:lumMod val="75000"/>
                  </a:schemeClr>
                </a:solidFill>
                <a:latin typeface="Arial" panose="020B0604020202020204" pitchFamily="34" charset="0"/>
                <a:cs typeface="Arial" panose="020B0604020202020204" pitchFamily="34" charset="0"/>
              </a:rPr>
              <a:t>проведение совещаний, семинаров, круглых столов и иных мероприятий с </a:t>
            </a:r>
            <a:r>
              <a:rPr lang="ru-RU" sz="1400" b="1" dirty="0">
                <a:solidFill>
                  <a:srgbClr val="C00000"/>
                </a:solidFill>
                <a:latin typeface="Arial" panose="020B0604020202020204" pitchFamily="34" charset="0"/>
                <a:cs typeface="Arial" panose="020B0604020202020204" pitchFamily="34" charset="0"/>
              </a:rPr>
              <a:t>руководителями подведомственных организаций</a:t>
            </a:r>
          </a:p>
        </p:txBody>
      </p:sp>
      <p:sp>
        <p:nvSpPr>
          <p:cNvPr id="21" name="Скругленный прямоугольник 20"/>
          <p:cNvSpPr/>
          <p:nvPr/>
        </p:nvSpPr>
        <p:spPr>
          <a:xfrm>
            <a:off x="4293096" y="4011910"/>
            <a:ext cx="4658649" cy="6741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2">
                    <a:lumMod val="75000"/>
                  </a:schemeClr>
                </a:solidFill>
                <a:latin typeface="Arial" panose="020B0604020202020204" pitchFamily="34" charset="0"/>
                <a:cs typeface="Arial" panose="020B0604020202020204" pitchFamily="34" charset="0"/>
              </a:rPr>
              <a:t>наличие </a:t>
            </a:r>
            <a:r>
              <a:rPr lang="ru-RU" sz="1400" b="1" dirty="0">
                <a:solidFill>
                  <a:srgbClr val="C00000"/>
                </a:solidFill>
                <a:latin typeface="Arial" panose="020B0604020202020204" pitchFamily="34" charset="0"/>
                <a:cs typeface="Arial" panose="020B0604020202020204" pitchFamily="34" charset="0"/>
              </a:rPr>
              <a:t>стенда</a:t>
            </a:r>
            <a:r>
              <a:rPr lang="ru-RU" sz="1400" b="1" dirty="0">
                <a:solidFill>
                  <a:schemeClr val="tx2">
                    <a:lumMod val="75000"/>
                  </a:schemeClr>
                </a:solidFill>
                <a:latin typeface="Arial" panose="020B0604020202020204" pitchFamily="34" charset="0"/>
                <a:cs typeface="Arial" panose="020B0604020202020204" pitchFamily="34" charset="0"/>
              </a:rPr>
              <a:t>, содержащего актуальные вопросы профилактики коррупции</a:t>
            </a:r>
            <a:endParaRPr lang="ru-RU" sz="1400" b="1" dirty="0">
              <a:solidFill>
                <a:srgbClr val="C00000"/>
              </a:solidFill>
              <a:latin typeface="Arial" panose="020B0604020202020204" pitchFamily="34" charset="0"/>
              <a:cs typeface="Arial" panose="020B0604020202020204" pitchFamily="34" charset="0"/>
            </a:endParaRPr>
          </a:p>
        </p:txBody>
      </p:sp>
      <p:cxnSp>
        <p:nvCxnSpPr>
          <p:cNvPr id="10" name="Прямая соединительная линия 9"/>
          <p:cNvCxnSpPr/>
          <p:nvPr/>
        </p:nvCxnSpPr>
        <p:spPr>
          <a:xfrm>
            <a:off x="2843808" y="627534"/>
            <a:ext cx="0" cy="216024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2843808" y="2787774"/>
            <a:ext cx="1008112" cy="0"/>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sp>
        <p:nvSpPr>
          <p:cNvPr id="22" name="Овал 21"/>
          <p:cNvSpPr/>
          <p:nvPr/>
        </p:nvSpPr>
        <p:spPr>
          <a:xfrm>
            <a:off x="8604448" y="4795639"/>
            <a:ext cx="48515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bg1"/>
                </a:solidFill>
              </a:rPr>
              <a:t>11</a:t>
            </a:r>
          </a:p>
        </p:txBody>
      </p:sp>
    </p:spTree>
    <p:extLst>
      <p:ext uri="{BB962C8B-B14F-4D97-AF65-F5344CB8AC3E}">
        <p14:creationId xmlns:p14="http://schemas.microsoft.com/office/powerpoint/2010/main" val="8661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39" name="Прямоугольник 38"/>
          <p:cNvSpPr>
            <a:spLocks noChangeAspect="1"/>
          </p:cNvSpPr>
          <p:nvPr/>
        </p:nvSpPr>
        <p:spPr>
          <a:xfrm>
            <a:off x="-8877" y="84170"/>
            <a:ext cx="2594590" cy="49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одзаголовок 2"/>
          <p:cNvSpPr txBox="1">
            <a:spLocks/>
          </p:cNvSpPr>
          <p:nvPr/>
        </p:nvSpPr>
        <p:spPr>
          <a:xfrm>
            <a:off x="71232" y="498401"/>
            <a:ext cx="2434372" cy="24705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500" b="1" dirty="0">
                <a:solidFill>
                  <a:schemeClr val="tx2">
                    <a:lumMod val="75000"/>
                  </a:schemeClr>
                </a:solidFill>
                <a:latin typeface="Arial Black" panose="020B0A04020102020204" pitchFamily="34" charset="0"/>
              </a:rPr>
              <a:t>Участие</a:t>
            </a:r>
            <a:br>
              <a:rPr lang="ru-RU" sz="1500" b="1" dirty="0">
                <a:solidFill>
                  <a:schemeClr val="tx2">
                    <a:lumMod val="75000"/>
                  </a:schemeClr>
                </a:solidFill>
                <a:latin typeface="Arial Black" panose="020B0A04020102020204" pitchFamily="34" charset="0"/>
              </a:rPr>
            </a:br>
            <a:r>
              <a:rPr lang="ru-RU" sz="1500" b="1" dirty="0">
                <a:solidFill>
                  <a:schemeClr val="tx2">
                    <a:lumMod val="75000"/>
                  </a:schemeClr>
                </a:solidFill>
                <a:latin typeface="Arial Black" panose="020B0A04020102020204" pitchFamily="34" charset="0"/>
              </a:rPr>
              <a:t>в обеспечении размещения сведений</a:t>
            </a:r>
            <a:br>
              <a:rPr lang="ru-RU" sz="1500" b="1" dirty="0">
                <a:solidFill>
                  <a:schemeClr val="tx2">
                    <a:lumMod val="75000"/>
                  </a:schemeClr>
                </a:solidFill>
                <a:latin typeface="Arial Black" panose="020B0A04020102020204" pitchFamily="34" charset="0"/>
              </a:rPr>
            </a:br>
            <a:r>
              <a:rPr lang="ru-RU" sz="1500" b="1" dirty="0">
                <a:solidFill>
                  <a:schemeClr val="tx2">
                    <a:lumMod val="75000"/>
                  </a:schemeClr>
                </a:solidFill>
                <a:latin typeface="Arial Black" panose="020B0A04020102020204" pitchFamily="34" charset="0"/>
              </a:rPr>
              <a:t>на официальном сайте органа местного самоуправления</a:t>
            </a:r>
          </a:p>
        </p:txBody>
      </p:sp>
      <p:sp>
        <p:nvSpPr>
          <p:cNvPr id="16" name="Прямоугольник 15"/>
          <p:cNvSpPr/>
          <p:nvPr/>
        </p:nvSpPr>
        <p:spPr>
          <a:xfrm>
            <a:off x="8044435" y="4795639"/>
            <a:ext cx="90731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15" name="Скругленный прямоугольник 14"/>
          <p:cNvSpPr/>
          <p:nvPr/>
        </p:nvSpPr>
        <p:spPr>
          <a:xfrm>
            <a:off x="2915816" y="308263"/>
            <a:ext cx="5760640" cy="3199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C00000"/>
                </a:solidFill>
                <a:latin typeface="Arial" panose="020B0604020202020204" pitchFamily="34" charset="0"/>
                <a:cs typeface="Arial" panose="020B0604020202020204" pitchFamily="34" charset="0"/>
              </a:rPr>
              <a:t>ПРИКАЗ МИНТРУДА РОССИИ ОТ 07.10.2013 № 530Н</a:t>
            </a:r>
            <a:br>
              <a:rPr lang="ru-RU" sz="1400" b="1" dirty="0">
                <a:solidFill>
                  <a:srgbClr val="C00000"/>
                </a:solidFill>
                <a:latin typeface="Arial" panose="020B0604020202020204" pitchFamily="34" charset="0"/>
                <a:cs typeface="Arial" panose="020B0604020202020204" pitchFamily="34" charset="0"/>
              </a:rPr>
            </a:br>
            <a:r>
              <a:rPr lang="ru-RU" sz="1300" b="1" dirty="0">
                <a:solidFill>
                  <a:schemeClr val="tx2">
                    <a:lumMod val="75000"/>
                  </a:schemeClr>
                </a:solidFill>
                <a:latin typeface="Arial" panose="020B0604020202020204" pitchFamily="34" charset="0"/>
                <a:cs typeface="Arial" panose="020B0604020202020204" pitchFamily="34" charset="0"/>
              </a:rPr>
              <a:t>«О требованиях к размещению и наполнению подразделов, посвященных вопросам противодействия коррупции, официальных сайтов федеральных государственных органов, Центрального банка Российской Федерации, Пенсионного фонда Российской Федерации, Фонда социального страхования Российской Федерации, Федерального фонда обязательного медицинского страхования, государственных корпораций (компаний), иных организаций, созданных</a:t>
            </a:r>
            <a:br>
              <a:rPr lang="ru-RU" sz="1300" b="1" dirty="0">
                <a:solidFill>
                  <a:schemeClr val="tx2">
                    <a:lumMod val="75000"/>
                  </a:schemeClr>
                </a:solidFill>
                <a:latin typeface="Arial" panose="020B0604020202020204" pitchFamily="34" charset="0"/>
                <a:cs typeface="Arial" panose="020B0604020202020204" pitchFamily="34" charset="0"/>
              </a:rPr>
            </a:br>
            <a:r>
              <a:rPr lang="ru-RU" sz="1300" b="1" dirty="0">
                <a:solidFill>
                  <a:schemeClr val="tx2">
                    <a:lumMod val="75000"/>
                  </a:schemeClr>
                </a:solidFill>
                <a:latin typeface="Arial" panose="020B0604020202020204" pitchFamily="34" charset="0"/>
                <a:cs typeface="Arial" panose="020B0604020202020204" pitchFamily="34" charset="0"/>
              </a:rPr>
              <a:t>на основании федеральных законов, и требованиях к должностям, замещение которых влечет за собой размещение сведений о доходах, расходах, об имуществе и обязательствах имущественного характера»</a:t>
            </a:r>
            <a:endParaRPr lang="ru-RU" sz="1300" b="1" dirty="0">
              <a:solidFill>
                <a:srgbClr val="C00000"/>
              </a:solidFill>
              <a:latin typeface="Arial" panose="020B0604020202020204" pitchFamily="34" charset="0"/>
              <a:cs typeface="Arial" panose="020B0604020202020204" pitchFamily="34" charset="0"/>
            </a:endParaRPr>
          </a:p>
        </p:txBody>
      </p:sp>
      <p:sp>
        <p:nvSpPr>
          <p:cNvPr id="19" name="Скругленный прямоугольник 18"/>
          <p:cNvSpPr/>
          <p:nvPr/>
        </p:nvSpPr>
        <p:spPr>
          <a:xfrm>
            <a:off x="2915817" y="3675205"/>
            <a:ext cx="3888432" cy="107841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C00000"/>
                </a:solidFill>
                <a:latin typeface="Arial" panose="020B0604020202020204" pitchFamily="34" charset="0"/>
                <a:cs typeface="Arial" panose="020B0604020202020204" pitchFamily="34" charset="0"/>
              </a:rPr>
              <a:t>Рекомендации</a:t>
            </a:r>
            <a:r>
              <a:rPr lang="ru-RU" sz="1200" b="1" dirty="0">
                <a:solidFill>
                  <a:schemeClr val="tx2">
                    <a:lumMod val="75000"/>
                  </a:schemeClr>
                </a:solidFill>
                <a:latin typeface="Arial" panose="020B0604020202020204" pitchFamily="34" charset="0"/>
                <a:cs typeface="Arial" panose="020B0604020202020204" pitchFamily="34" charset="0"/>
              </a:rPr>
              <a:t> Минтруда России</a:t>
            </a:r>
            <a:br>
              <a:rPr lang="ru-RU" sz="1200" b="1" dirty="0">
                <a:solidFill>
                  <a:schemeClr val="tx2">
                    <a:lumMod val="75000"/>
                  </a:schemeClr>
                </a:solidFill>
                <a:latin typeface="Arial" panose="020B0604020202020204" pitchFamily="34" charset="0"/>
                <a:cs typeface="Arial" panose="020B0604020202020204" pitchFamily="34" charset="0"/>
              </a:rPr>
            </a:br>
            <a:r>
              <a:rPr lang="ru-RU" sz="1200" b="1" dirty="0">
                <a:solidFill>
                  <a:schemeClr val="tx2">
                    <a:lumMod val="75000"/>
                  </a:schemeClr>
                </a:solidFill>
                <a:latin typeface="Arial" panose="020B0604020202020204" pitchFamily="34" charset="0"/>
                <a:cs typeface="Arial" panose="020B0604020202020204" pitchFamily="34" charset="0"/>
              </a:rPr>
              <a:t>по соблюдению требований к размещению</a:t>
            </a:r>
            <a:br>
              <a:rPr lang="ru-RU" sz="1200" b="1" dirty="0">
                <a:solidFill>
                  <a:schemeClr val="tx2">
                    <a:lumMod val="75000"/>
                  </a:schemeClr>
                </a:solidFill>
                <a:latin typeface="Arial" panose="020B0604020202020204" pitchFamily="34" charset="0"/>
                <a:cs typeface="Arial" panose="020B0604020202020204" pitchFamily="34" charset="0"/>
              </a:rPr>
            </a:br>
            <a:r>
              <a:rPr lang="ru-RU" sz="1200" b="1" dirty="0">
                <a:solidFill>
                  <a:schemeClr val="tx2">
                    <a:lumMod val="75000"/>
                  </a:schemeClr>
                </a:solidFill>
                <a:latin typeface="Arial" panose="020B0604020202020204" pitchFamily="34" charset="0"/>
                <a:cs typeface="Arial" panose="020B0604020202020204" pitchFamily="34" charset="0"/>
              </a:rPr>
              <a:t>и наполнению подразделов официальных сайтов, посвященных вопросам противодействия коррупции</a:t>
            </a:r>
            <a:endParaRPr lang="ru-RU" sz="1200" b="1" dirty="0">
              <a:solidFill>
                <a:srgbClr val="C00000"/>
              </a:solidFill>
              <a:latin typeface="Arial" panose="020B0604020202020204" pitchFamily="34" charset="0"/>
              <a:cs typeface="Arial" panose="020B0604020202020204" pitchFamily="34" charset="0"/>
            </a:endParaRPr>
          </a:p>
        </p:txBody>
      </p:sp>
      <p:pic>
        <p:nvPicPr>
          <p:cNvPr id="5122" name="Picture 2" descr="C:\Users\AV_LAV~1\AppData\Local\Temp\7zO89409305\20945365.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342" y="296588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v_lavrushina\AppData\Local\Packages\Microsoft.Windows.Photos_8wekyb3d8bbwe\TempState\ShareServiceTempFolder\qr-code (5).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2976" y="3615695"/>
            <a:ext cx="1197427" cy="1197427"/>
          </a:xfrm>
          <a:prstGeom prst="rect">
            <a:avLst/>
          </a:prstGeom>
          <a:noFill/>
          <a:extLst>
            <a:ext uri="{909E8E84-426E-40DD-AFC4-6F175D3DCCD1}">
              <a14:hiddenFill xmlns:a14="http://schemas.microsoft.com/office/drawing/2010/main">
                <a:solidFill>
                  <a:srgbClr val="FFFFFF"/>
                </a:solidFill>
              </a14:hiddenFill>
            </a:ext>
          </a:extLst>
        </p:spPr>
      </p:pic>
      <p:sp>
        <p:nvSpPr>
          <p:cNvPr id="12" name="Стрелка вправо 11"/>
          <p:cNvSpPr/>
          <p:nvPr/>
        </p:nvSpPr>
        <p:spPr>
          <a:xfrm>
            <a:off x="6732240" y="4037401"/>
            <a:ext cx="487863" cy="35401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8604448" y="4795639"/>
            <a:ext cx="48515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bg1"/>
                </a:solidFill>
              </a:rPr>
              <a:t>12</a:t>
            </a:r>
          </a:p>
        </p:txBody>
      </p:sp>
    </p:spTree>
    <p:extLst>
      <p:ext uri="{BB962C8B-B14F-4D97-AF65-F5344CB8AC3E}">
        <p14:creationId xmlns:p14="http://schemas.microsoft.com/office/powerpoint/2010/main" val="149890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16" name="Прямоугольник 15"/>
          <p:cNvSpPr/>
          <p:nvPr/>
        </p:nvSpPr>
        <p:spPr>
          <a:xfrm>
            <a:off x="8044435" y="4795639"/>
            <a:ext cx="90731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13" name="Овал 12"/>
          <p:cNvSpPr/>
          <p:nvPr/>
        </p:nvSpPr>
        <p:spPr>
          <a:xfrm>
            <a:off x="8604448" y="4795639"/>
            <a:ext cx="48515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bg1"/>
                </a:solidFill>
              </a:rPr>
              <a:t>13</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80" y="195486"/>
            <a:ext cx="720080" cy="87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Заголовок 1"/>
          <p:cNvSpPr>
            <a:spLocks noGrp="1"/>
          </p:cNvSpPr>
          <p:nvPr>
            <p:ph type="title"/>
          </p:nvPr>
        </p:nvSpPr>
        <p:spPr>
          <a:xfrm>
            <a:off x="73471" y="987574"/>
            <a:ext cx="8983065" cy="1367624"/>
          </a:xfrm>
        </p:spPr>
        <p:txBody>
          <a:bodyPr anchor="t"/>
          <a:lstStyle/>
          <a:p>
            <a:pPr algn="ctr">
              <a:lnSpc>
                <a:spcPct val="100000"/>
              </a:lnSpc>
              <a:spcBef>
                <a:spcPts val="0"/>
              </a:spcBef>
              <a:defRPr/>
            </a:pPr>
            <a:r>
              <a:rPr lang="ru-RU" sz="2000" b="1" dirty="0">
                <a:solidFill>
                  <a:schemeClr val="tx2"/>
                </a:solidFill>
                <a:effectLst/>
                <a:latin typeface="Arial Black" panose="020B0A04020102020204" pitchFamily="34" charset="0"/>
              </a:rPr>
              <a:t>Телефоны работников </a:t>
            </a:r>
            <a:br>
              <a:rPr lang="ru-RU" sz="2000" b="1" dirty="0">
                <a:solidFill>
                  <a:schemeClr val="tx2"/>
                </a:solidFill>
                <a:effectLst/>
                <a:latin typeface="Arial Black" panose="020B0A04020102020204" pitchFamily="34" charset="0"/>
              </a:rPr>
            </a:br>
            <a:r>
              <a:rPr lang="ru-RU" sz="2000" b="1" dirty="0">
                <a:solidFill>
                  <a:schemeClr val="tx2"/>
                </a:solidFill>
                <a:effectLst/>
                <a:latin typeface="Arial Black" panose="020B0A04020102020204" pitchFamily="34" charset="0"/>
              </a:rPr>
              <a:t>отдела по работе с муниципальными</a:t>
            </a:r>
            <a:br>
              <a:rPr lang="ru-RU" sz="2000" b="1" dirty="0">
                <a:solidFill>
                  <a:schemeClr val="tx2"/>
                </a:solidFill>
                <a:effectLst/>
                <a:latin typeface="Arial Black" panose="020B0A04020102020204" pitchFamily="34" charset="0"/>
              </a:rPr>
            </a:br>
            <a:r>
              <a:rPr lang="ru-RU" sz="2000" b="1" dirty="0">
                <a:solidFill>
                  <a:schemeClr val="tx2"/>
                </a:solidFill>
                <a:effectLst/>
                <a:latin typeface="Arial Black" panose="020B0A04020102020204" pitchFamily="34" charset="0"/>
              </a:rPr>
              <a:t>образованиями:</a:t>
            </a:r>
            <a:endParaRPr lang="ru-RU" sz="2400" b="1" dirty="0">
              <a:solidFill>
                <a:schemeClr val="tx2"/>
              </a:solidFill>
              <a:effectLst/>
              <a:latin typeface="Arial Black" panose="020B0A04020102020204" pitchFamily="34" charset="0"/>
              <a:ea typeface="+mn-ea"/>
              <a:cs typeface="Times New Roman" panose="02020603050405020304" pitchFamily="18" charset="0"/>
            </a:endParaRPr>
          </a:p>
        </p:txBody>
      </p:sp>
      <p:sp>
        <p:nvSpPr>
          <p:cNvPr id="18" name="TextBox 17"/>
          <p:cNvSpPr txBox="1"/>
          <p:nvPr/>
        </p:nvSpPr>
        <p:spPr>
          <a:xfrm>
            <a:off x="936104" y="135672"/>
            <a:ext cx="7956376" cy="707886"/>
          </a:xfrm>
          <a:prstGeom prst="rect">
            <a:avLst/>
          </a:prstGeom>
          <a:noFill/>
        </p:spPr>
        <p:txBody>
          <a:bodyPr wrap="square" rtlCol="0">
            <a:spAutoFit/>
          </a:bodyPr>
          <a:lstStyle/>
          <a:p>
            <a:pPr algn="ctr"/>
            <a:r>
              <a:rPr lang="ru-RU" sz="2000" b="1" dirty="0">
                <a:solidFill>
                  <a:schemeClr val="tx2">
                    <a:lumMod val="75000"/>
                  </a:schemeClr>
                </a:solidFill>
                <a:latin typeface="Arial Narrow" panose="020B0606020202030204" pitchFamily="34" charset="0"/>
              </a:rPr>
              <a:t>Управление  профилактики коррупционных  и  иных  правонарушений</a:t>
            </a:r>
          </a:p>
          <a:p>
            <a:pPr algn="ctr"/>
            <a:r>
              <a:rPr lang="ru-RU" sz="2000" b="1" dirty="0">
                <a:solidFill>
                  <a:schemeClr val="tx2">
                    <a:lumMod val="75000"/>
                  </a:schemeClr>
                </a:solidFill>
                <a:latin typeface="Arial Narrow" panose="020B0606020202030204" pitchFamily="34" charset="0"/>
              </a:rPr>
              <a:t>Администрации Губернатора и Правительства Ленинградской области</a:t>
            </a:r>
          </a:p>
        </p:txBody>
      </p:sp>
      <p:sp>
        <p:nvSpPr>
          <p:cNvPr id="20" name="Прямоугольник 19"/>
          <p:cNvSpPr/>
          <p:nvPr/>
        </p:nvSpPr>
        <p:spPr>
          <a:xfrm>
            <a:off x="611560" y="2139702"/>
            <a:ext cx="8340026" cy="55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i="1" dirty="0">
                <a:solidFill>
                  <a:schemeClr val="tx2">
                    <a:lumMod val="75000"/>
                  </a:schemeClr>
                </a:solidFill>
                <a:latin typeface="72 Black" panose="020B0A04030603020204" pitchFamily="34" charset="0"/>
                <a:cs typeface="72 Black" panose="020B0A04030603020204" pitchFamily="34" charset="0"/>
              </a:rPr>
              <a:t>Начальник отдела: </a:t>
            </a:r>
          </a:p>
          <a:p>
            <a:endParaRPr lang="ru-RU" sz="900" i="1" dirty="0">
              <a:solidFill>
                <a:schemeClr val="tx2">
                  <a:lumMod val="75000"/>
                </a:schemeClr>
              </a:solidFill>
              <a:latin typeface="72 Black" panose="020B0A04030603020204" pitchFamily="34" charset="0"/>
              <a:cs typeface="72 Black" panose="020B0A04030603020204" pitchFamily="34" charset="0"/>
            </a:endParaRPr>
          </a:p>
          <a:p>
            <a:r>
              <a:rPr lang="ru-RU" dirty="0">
                <a:solidFill>
                  <a:schemeClr val="tx2"/>
                </a:solidFill>
                <a:latin typeface="72 Black" panose="020B0A04030603020204" pitchFamily="34" charset="0"/>
                <a:cs typeface="72 Black" panose="020B0A04030603020204" pitchFamily="34" charset="0"/>
              </a:rPr>
              <a:t>ПУНИСОН Лиана </a:t>
            </a:r>
            <a:r>
              <a:rPr lang="ru-RU" dirty="0" err="1">
                <a:solidFill>
                  <a:schemeClr val="tx2"/>
                </a:solidFill>
                <a:latin typeface="72 Black" panose="020B0A04030603020204" pitchFamily="34" charset="0"/>
                <a:cs typeface="72 Black" panose="020B0A04030603020204" pitchFamily="34" charset="0"/>
              </a:rPr>
              <a:t>Ильдусовна</a:t>
            </a:r>
            <a:r>
              <a:rPr lang="ru-RU" dirty="0">
                <a:solidFill>
                  <a:schemeClr val="tx2"/>
                </a:solidFill>
                <a:latin typeface="72 Black" panose="020B0A04030603020204" pitchFamily="34" charset="0"/>
                <a:cs typeface="72 Black" panose="020B0A04030603020204" pitchFamily="34" charset="0"/>
              </a:rPr>
              <a:t>			</a:t>
            </a:r>
            <a:r>
              <a:rPr lang="ru-RU" dirty="0">
                <a:solidFill>
                  <a:schemeClr val="tx2">
                    <a:lumMod val="75000"/>
                  </a:schemeClr>
                </a:solidFill>
                <a:latin typeface="72 Black" panose="020B0A04030603020204" pitchFamily="34" charset="0"/>
                <a:cs typeface="72 Black" panose="020B0A04030603020204" pitchFamily="34" charset="0"/>
              </a:rPr>
              <a:t>(812) 539-50-19</a:t>
            </a:r>
          </a:p>
        </p:txBody>
      </p:sp>
      <p:sp>
        <p:nvSpPr>
          <p:cNvPr id="21" name="Прямоугольник 20"/>
          <p:cNvSpPr/>
          <p:nvPr/>
        </p:nvSpPr>
        <p:spPr>
          <a:xfrm>
            <a:off x="611560" y="2868104"/>
            <a:ext cx="8340026" cy="1257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i="1" dirty="0">
                <a:solidFill>
                  <a:schemeClr val="tx2">
                    <a:lumMod val="75000"/>
                  </a:schemeClr>
                </a:solidFill>
                <a:latin typeface="72 Black" panose="020B0A04030603020204" pitchFamily="34" charset="0"/>
                <a:cs typeface="72 Black" panose="020B0A04030603020204" pitchFamily="34" charset="0"/>
              </a:rPr>
              <a:t>Специалисты отдела: </a:t>
            </a:r>
          </a:p>
          <a:p>
            <a:endParaRPr lang="ru-RU" sz="900" i="1" dirty="0">
              <a:solidFill>
                <a:schemeClr val="tx2">
                  <a:lumMod val="75000"/>
                </a:schemeClr>
              </a:solidFill>
              <a:latin typeface="72 Black" panose="020B0A04030603020204" pitchFamily="34" charset="0"/>
              <a:cs typeface="72 Black" panose="020B0A04030603020204" pitchFamily="34" charset="0"/>
            </a:endParaRPr>
          </a:p>
          <a:p>
            <a:r>
              <a:rPr lang="ru-RU" dirty="0">
                <a:solidFill>
                  <a:schemeClr val="tx2"/>
                </a:solidFill>
                <a:latin typeface="72 Black" panose="020B0A04030603020204" pitchFamily="34" charset="0"/>
                <a:cs typeface="72 Black" panose="020B0A04030603020204" pitchFamily="34" charset="0"/>
              </a:rPr>
              <a:t>ВЕДОВСКАЯ Анна Валерьевна		</a:t>
            </a:r>
            <a:r>
              <a:rPr lang="ru-RU" dirty="0">
                <a:solidFill>
                  <a:schemeClr val="tx2">
                    <a:lumMod val="75000"/>
                  </a:schemeClr>
                </a:solidFill>
                <a:latin typeface="72 Black" panose="020B0A04030603020204" pitchFamily="34" charset="0"/>
                <a:cs typeface="72 Black" panose="020B0A04030603020204" pitchFamily="34" charset="0"/>
              </a:rPr>
              <a:t>                (812) 539-51-02	</a:t>
            </a:r>
          </a:p>
          <a:p>
            <a:r>
              <a:rPr lang="ru-RU" dirty="0">
                <a:solidFill>
                  <a:schemeClr val="tx2"/>
                </a:solidFill>
                <a:latin typeface="72 Black" panose="020B0A04030603020204" pitchFamily="34" charset="0"/>
                <a:cs typeface="72 Black" panose="020B0A04030603020204" pitchFamily="34" charset="0"/>
              </a:rPr>
              <a:t>ЛАВРУШИНА Алина Витальевна				</a:t>
            </a:r>
          </a:p>
        </p:txBody>
      </p:sp>
      <p:sp>
        <p:nvSpPr>
          <p:cNvPr id="22" name="Прямоугольник 21"/>
          <p:cNvSpPr/>
          <p:nvPr/>
        </p:nvSpPr>
        <p:spPr>
          <a:xfrm>
            <a:off x="5151120" y="3067272"/>
            <a:ext cx="336804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cxnSp>
        <p:nvCxnSpPr>
          <p:cNvPr id="23" name="Прямая соединительная линия 22"/>
          <p:cNvCxnSpPr/>
          <p:nvPr/>
        </p:nvCxnSpPr>
        <p:spPr>
          <a:xfrm>
            <a:off x="1007100" y="846292"/>
            <a:ext cx="7839924" cy="0"/>
          </a:xfrm>
          <a:prstGeom prst="line">
            <a:avLst/>
          </a:prstGeom>
          <a:ln>
            <a:solidFill>
              <a:schemeClr val="accent1">
                <a:lumMod val="75000"/>
              </a:schemeClr>
            </a:solidFill>
          </a:ln>
        </p:spPr>
        <p:style>
          <a:lnRef idx="2">
            <a:schemeClr val="dk1"/>
          </a:lnRef>
          <a:fillRef idx="0">
            <a:schemeClr val="dk1"/>
          </a:fillRef>
          <a:effectRef idx="1">
            <a:schemeClr val="dk1"/>
          </a:effectRef>
          <a:fontRef idx="minor">
            <a:schemeClr val="tx1"/>
          </a:fontRef>
        </p:style>
      </p:cxnSp>
      <p:sp>
        <p:nvSpPr>
          <p:cNvPr id="24" name="Прямоугольник 23"/>
          <p:cNvSpPr/>
          <p:nvPr/>
        </p:nvSpPr>
        <p:spPr>
          <a:xfrm>
            <a:off x="611560" y="4005802"/>
            <a:ext cx="77552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2"/>
                </a:solidFill>
                <a:latin typeface="72 Black" panose="020B0A04030603020204" pitchFamily="34" charset="0"/>
                <a:cs typeface="72 Black" panose="020B0A04030603020204" pitchFamily="34" charset="0"/>
              </a:rPr>
              <a:t>ШИЛО Игорь Николаевич                                            </a:t>
            </a:r>
            <a:r>
              <a:rPr lang="ru-RU" dirty="0">
                <a:solidFill>
                  <a:schemeClr val="tx2">
                    <a:lumMod val="75000"/>
                  </a:schemeClr>
                </a:solidFill>
                <a:latin typeface="72 Black" panose="020B0A04030603020204" pitchFamily="34" charset="0"/>
                <a:cs typeface="72 Black" panose="020B0A04030603020204" pitchFamily="34" charset="0"/>
              </a:rPr>
              <a:t>(812) 539-41-63                              </a:t>
            </a:r>
          </a:p>
          <a:p>
            <a:r>
              <a:rPr lang="ru-RU" dirty="0">
                <a:solidFill>
                  <a:schemeClr val="tx2"/>
                </a:solidFill>
                <a:latin typeface="72 Black" panose="020B0A04030603020204" pitchFamily="34" charset="0"/>
                <a:cs typeface="72 Black" panose="020B0A04030603020204" pitchFamily="34" charset="0"/>
              </a:rPr>
              <a:t>ЩИТКО Николай Сергеевич		</a:t>
            </a:r>
          </a:p>
        </p:txBody>
      </p:sp>
    </p:spTree>
    <p:extLst>
      <p:ext uri="{BB962C8B-B14F-4D97-AF65-F5344CB8AC3E}">
        <p14:creationId xmlns:p14="http://schemas.microsoft.com/office/powerpoint/2010/main" val="326194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26" name="Прямоугольник 25"/>
          <p:cNvSpPr/>
          <p:nvPr/>
        </p:nvSpPr>
        <p:spPr>
          <a:xfrm>
            <a:off x="3855920" y="3224250"/>
            <a:ext cx="5292080" cy="675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85" descr="https://lh4.googleusercontent.com/hT-wq5iPrPpx4hl10AQE-J2qeTNoLVciYKhsMsFagCt_KkRCDOTJvfEoVFRPAYVtU85iFeFokSdHXNLPlLYsej6zbglykGBN2WTztYfaJ5Kqb_GILudEXGWkR7yZFvm4dZ_b3R8Q2MWODd1In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9" y="172405"/>
            <a:ext cx="540567" cy="666073"/>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0" y="3183824"/>
            <a:ext cx="7650088" cy="45719"/>
          </a:xfrm>
          <a:prstGeom prst="rect">
            <a:avLst/>
          </a:prstGeom>
          <a:solidFill>
            <a:srgbClr val="1E7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921960" y="158917"/>
            <a:ext cx="7816308" cy="400110"/>
          </a:xfrm>
          <a:prstGeom prst="rect">
            <a:avLst/>
          </a:prstGeom>
          <a:noFill/>
        </p:spPr>
        <p:txBody>
          <a:bodyPr wrap="square" rtlCol="0">
            <a:spAutoFit/>
          </a:bodyPr>
          <a:lstStyle/>
          <a:p>
            <a:r>
              <a:rPr lang="ru-RU" sz="2000" b="1" dirty="0">
                <a:solidFill>
                  <a:schemeClr val="accent1">
                    <a:lumMod val="75000"/>
                  </a:schemeClr>
                </a:solidFill>
                <a:latin typeface="Arial Narrow" panose="020B0606020202030204" pitchFamily="34" charset="0"/>
              </a:rPr>
              <a:t>Администрация Губернатора и Правительства Ленинградской области</a:t>
            </a:r>
          </a:p>
        </p:txBody>
      </p:sp>
      <p:cxnSp>
        <p:nvCxnSpPr>
          <p:cNvPr id="29" name="Прямая соединительная линия 28"/>
          <p:cNvCxnSpPr/>
          <p:nvPr/>
        </p:nvCxnSpPr>
        <p:spPr>
          <a:xfrm>
            <a:off x="755577" y="559027"/>
            <a:ext cx="8136904" cy="0"/>
          </a:xfrm>
          <a:prstGeom prst="line">
            <a:avLst/>
          </a:prstGeom>
          <a:ln>
            <a:solidFill>
              <a:schemeClr val="accent1">
                <a:lumMod val="75000"/>
              </a:schemeClr>
            </a:solidFill>
          </a:ln>
        </p:spPr>
        <p:style>
          <a:lnRef idx="2">
            <a:schemeClr val="dk1"/>
          </a:lnRef>
          <a:fillRef idx="0">
            <a:schemeClr val="dk1"/>
          </a:fillRef>
          <a:effectRef idx="1">
            <a:schemeClr val="dk1"/>
          </a:effectRef>
          <a:fontRef idx="minor">
            <a:schemeClr val="tx1"/>
          </a:fontRef>
        </p:style>
      </p:cxnSp>
      <p:sp>
        <p:nvSpPr>
          <p:cNvPr id="11" name="Подзаголовок 2"/>
          <p:cNvSpPr txBox="1">
            <a:spLocks/>
          </p:cNvSpPr>
          <p:nvPr/>
        </p:nvSpPr>
        <p:spPr>
          <a:xfrm>
            <a:off x="0" y="2288817"/>
            <a:ext cx="9148000" cy="71498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ru-RU" sz="3200" b="1" dirty="0">
                <a:solidFill>
                  <a:schemeClr val="tx2">
                    <a:lumMod val="75000"/>
                  </a:schemeClr>
                </a:solidFill>
                <a:latin typeface="Arial Black" panose="020B0A04020102020204" pitchFamily="34" charset="0"/>
              </a:rPr>
              <a:t>СПАСИБО ЗА ВНИМАНИЕ!</a:t>
            </a:r>
            <a:endParaRPr lang="ru-RU" sz="2000" b="1" dirty="0">
              <a:solidFill>
                <a:schemeClr val="tx2">
                  <a:lumMod val="75000"/>
                </a:schemeClr>
              </a:solidFill>
              <a:latin typeface="Arial Black" panose="020B0A04020102020204" pitchFamily="34" charset="0"/>
            </a:endParaRPr>
          </a:p>
        </p:txBody>
      </p:sp>
      <p:sp>
        <p:nvSpPr>
          <p:cNvPr id="10" name="Прямоугольник 9"/>
          <p:cNvSpPr/>
          <p:nvPr/>
        </p:nvSpPr>
        <p:spPr>
          <a:xfrm>
            <a:off x="7884368" y="4596968"/>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Tree>
    <p:extLst>
      <p:ext uri="{BB962C8B-B14F-4D97-AF65-F5344CB8AC3E}">
        <p14:creationId xmlns:p14="http://schemas.microsoft.com/office/powerpoint/2010/main" val="84116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39" name="Прямоугольник 38"/>
          <p:cNvSpPr>
            <a:spLocks noChangeAspect="1"/>
          </p:cNvSpPr>
          <p:nvPr/>
        </p:nvSpPr>
        <p:spPr>
          <a:xfrm>
            <a:off x="-8878" y="84170"/>
            <a:ext cx="4580877" cy="49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одзаголовок 2"/>
          <p:cNvSpPr txBox="1">
            <a:spLocks/>
          </p:cNvSpPr>
          <p:nvPr/>
        </p:nvSpPr>
        <p:spPr>
          <a:xfrm>
            <a:off x="5675916" y="799277"/>
            <a:ext cx="3456652" cy="30989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600" b="1" dirty="0">
                <a:solidFill>
                  <a:schemeClr val="tx2">
                    <a:lumMod val="75000"/>
                  </a:schemeClr>
                </a:solidFill>
                <a:latin typeface="72 Black" panose="020B0A04030603020204" pitchFamily="34" charset="0"/>
                <a:cs typeface="72 Black" panose="020B0A04030603020204" pitchFamily="34" charset="0"/>
              </a:rPr>
              <a:t>Органы местного самоуправления Ленинградской области разрабатывают, утверждают и реализуют муниципальные планы противодействия коррупции </a:t>
            </a: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755" y="3511875"/>
            <a:ext cx="1275606" cy="1275606"/>
          </a:xfrm>
          <a:prstGeom prst="rect">
            <a:avLst/>
          </a:prstGeom>
        </p:spPr>
      </p:pic>
      <p:sp>
        <p:nvSpPr>
          <p:cNvPr id="17" name="Прямоугольник 16"/>
          <p:cNvSpPr/>
          <p:nvPr/>
        </p:nvSpPr>
        <p:spPr>
          <a:xfrm>
            <a:off x="7884368" y="4596968"/>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18" name="Подзаголовок 2"/>
          <p:cNvSpPr txBox="1">
            <a:spLocks/>
          </p:cNvSpPr>
          <p:nvPr/>
        </p:nvSpPr>
        <p:spPr>
          <a:xfrm>
            <a:off x="35313" y="483518"/>
            <a:ext cx="3439739" cy="37304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600" b="1" dirty="0">
                <a:solidFill>
                  <a:schemeClr val="tx2">
                    <a:lumMod val="75000"/>
                  </a:schemeClr>
                </a:solidFill>
                <a:latin typeface="72 Black" panose="020B0A04030603020204" pitchFamily="34" charset="0"/>
                <a:cs typeface="72 Black" panose="020B0A04030603020204" pitchFamily="34" charset="0"/>
              </a:rPr>
              <a:t>Постановление Правительства Ленинградской области от </a:t>
            </a:r>
            <a:r>
              <a:rPr lang="en-US" sz="1600" b="1" dirty="0">
                <a:solidFill>
                  <a:schemeClr val="tx2">
                    <a:lumMod val="75000"/>
                  </a:schemeClr>
                </a:solidFill>
                <a:latin typeface="72 Black" panose="020B0A04030603020204" pitchFamily="34" charset="0"/>
                <a:cs typeface="72 Black" panose="020B0A04030603020204" pitchFamily="34" charset="0"/>
              </a:rPr>
              <a:t>11.12.2024 </a:t>
            </a:r>
            <a:r>
              <a:rPr lang="ru-RU" sz="1600" b="1" dirty="0">
                <a:solidFill>
                  <a:schemeClr val="tx2">
                    <a:lumMod val="75000"/>
                  </a:schemeClr>
                </a:solidFill>
                <a:latin typeface="72 Black" panose="020B0A04030603020204" pitchFamily="34" charset="0"/>
                <a:cs typeface="72 Black" panose="020B0A04030603020204" pitchFamily="34" charset="0"/>
              </a:rPr>
              <a:t>№</a:t>
            </a:r>
            <a:r>
              <a:rPr lang="en-US" sz="1600" b="1" dirty="0">
                <a:solidFill>
                  <a:schemeClr val="tx2">
                    <a:lumMod val="75000"/>
                  </a:schemeClr>
                </a:solidFill>
                <a:latin typeface="72 Black" panose="020B0A04030603020204" pitchFamily="34" charset="0"/>
                <a:cs typeface="72 Black" panose="020B0A04030603020204" pitchFamily="34" charset="0"/>
              </a:rPr>
              <a:t> 886</a:t>
            </a:r>
          </a:p>
          <a:p>
            <a:endParaRPr lang="ru-RU" sz="1000" b="1" dirty="0">
              <a:solidFill>
                <a:schemeClr val="tx2">
                  <a:lumMod val="75000"/>
                </a:schemeClr>
              </a:solidFill>
              <a:latin typeface="72 Black" panose="020B0A04030603020204" pitchFamily="34" charset="0"/>
              <a:cs typeface="72 Black" panose="020B0A04030603020204" pitchFamily="34" charset="0"/>
            </a:endParaRPr>
          </a:p>
          <a:p>
            <a:r>
              <a:rPr lang="ru-RU" sz="1600" b="1" dirty="0">
                <a:solidFill>
                  <a:schemeClr val="tx2">
                    <a:lumMod val="75000"/>
                  </a:schemeClr>
                </a:solidFill>
                <a:latin typeface="72 Black" panose="020B0A04030603020204" pitchFamily="34" charset="0"/>
                <a:cs typeface="72 Black" panose="020B0A04030603020204" pitchFamily="34" charset="0"/>
              </a:rPr>
              <a:t>«Об утверждении Плана противодействия коррупции</a:t>
            </a:r>
            <a:br>
              <a:rPr lang="ru-RU" sz="1600" b="1" dirty="0">
                <a:solidFill>
                  <a:schemeClr val="tx2">
                    <a:lumMod val="75000"/>
                  </a:schemeClr>
                </a:solidFill>
                <a:latin typeface="72 Black" panose="020B0A04030603020204" pitchFamily="34" charset="0"/>
                <a:cs typeface="72 Black" panose="020B0A04030603020204" pitchFamily="34" charset="0"/>
              </a:rPr>
            </a:br>
            <a:r>
              <a:rPr lang="ru-RU" sz="1600" b="1" dirty="0">
                <a:solidFill>
                  <a:schemeClr val="tx2">
                    <a:lumMod val="75000"/>
                  </a:schemeClr>
                </a:solidFill>
                <a:latin typeface="72 Black" panose="020B0A04030603020204" pitchFamily="34" charset="0"/>
                <a:cs typeface="72 Black" panose="020B0A04030603020204" pitchFamily="34" charset="0"/>
              </a:rPr>
              <a:t>в Ленинградской области</a:t>
            </a:r>
            <a:br>
              <a:rPr lang="ru-RU" sz="1600" b="1" dirty="0">
                <a:solidFill>
                  <a:schemeClr val="tx2">
                    <a:lumMod val="75000"/>
                  </a:schemeClr>
                </a:solidFill>
                <a:latin typeface="72 Black" panose="020B0A04030603020204" pitchFamily="34" charset="0"/>
                <a:cs typeface="72 Black" panose="020B0A04030603020204" pitchFamily="34" charset="0"/>
              </a:rPr>
            </a:br>
            <a:r>
              <a:rPr lang="ru-RU" sz="1600" b="1" dirty="0">
                <a:solidFill>
                  <a:schemeClr val="tx2">
                    <a:lumMod val="75000"/>
                  </a:schemeClr>
                </a:solidFill>
                <a:latin typeface="72 Black" panose="020B0A04030603020204" pitchFamily="34" charset="0"/>
                <a:cs typeface="72 Black" panose="020B0A04030603020204" pitchFamily="34" charset="0"/>
              </a:rPr>
              <a:t>на 2025-2028 годы»</a:t>
            </a:r>
          </a:p>
        </p:txBody>
      </p:sp>
      <p:sp>
        <p:nvSpPr>
          <p:cNvPr id="5" name="Овал 4"/>
          <p:cNvSpPr/>
          <p:nvPr/>
        </p:nvSpPr>
        <p:spPr>
          <a:xfrm>
            <a:off x="3404506" y="1447824"/>
            <a:ext cx="2334988" cy="22298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latin typeface="Arial Black" panose="020B0A04020102020204" pitchFamily="34" charset="0"/>
              <a:cs typeface="72 Light" panose="020B0303030000000003" pitchFamily="34" charset="0"/>
            </a:endParaRPr>
          </a:p>
        </p:txBody>
      </p:sp>
      <p:sp>
        <p:nvSpPr>
          <p:cNvPr id="6" name="TextBox 5"/>
          <p:cNvSpPr txBox="1"/>
          <p:nvPr/>
        </p:nvSpPr>
        <p:spPr>
          <a:xfrm>
            <a:off x="3580533" y="2202418"/>
            <a:ext cx="2016224" cy="738664"/>
          </a:xfrm>
          <a:prstGeom prst="rect">
            <a:avLst/>
          </a:prstGeom>
          <a:noFill/>
        </p:spPr>
        <p:txBody>
          <a:bodyPr wrap="square" rtlCol="0">
            <a:spAutoFit/>
          </a:bodyPr>
          <a:lstStyle/>
          <a:p>
            <a:pPr algn="ctr"/>
            <a:r>
              <a:rPr lang="ru-RU" sz="1400" dirty="0">
                <a:solidFill>
                  <a:schemeClr val="bg1"/>
                </a:solidFill>
                <a:latin typeface="Arial Black" panose="020B0A04020102020204" pitchFamily="34" charset="0"/>
              </a:rPr>
              <a:t>Деятельность по противодействию коррупции</a:t>
            </a:r>
          </a:p>
        </p:txBody>
      </p:sp>
      <p:sp>
        <p:nvSpPr>
          <p:cNvPr id="11" name="Овал 10"/>
          <p:cNvSpPr/>
          <p:nvPr/>
        </p:nvSpPr>
        <p:spPr>
          <a:xfrm>
            <a:off x="8813888" y="4795639"/>
            <a:ext cx="27571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rPr>
              <a:t>2</a:t>
            </a:r>
          </a:p>
        </p:txBody>
      </p:sp>
    </p:spTree>
    <p:extLst>
      <p:ext uri="{BB962C8B-B14F-4D97-AF65-F5344CB8AC3E}">
        <p14:creationId xmlns:p14="http://schemas.microsoft.com/office/powerpoint/2010/main" val="380149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39" name="Прямоугольник 38"/>
          <p:cNvSpPr>
            <a:spLocks noChangeAspect="1"/>
          </p:cNvSpPr>
          <p:nvPr/>
        </p:nvSpPr>
        <p:spPr>
          <a:xfrm>
            <a:off x="-8877" y="84170"/>
            <a:ext cx="2594590" cy="49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a:spLocks noGrp="1"/>
          </p:cNvSpPr>
          <p:nvPr>
            <p:ph type="title"/>
          </p:nvPr>
        </p:nvSpPr>
        <p:spPr>
          <a:xfrm>
            <a:off x="2585713" y="202284"/>
            <a:ext cx="3672408" cy="286592"/>
          </a:xfrm>
        </p:spPr>
        <p:txBody>
          <a:bodyPr/>
          <a:lstStyle/>
          <a:p>
            <a:pPr>
              <a:lnSpc>
                <a:spcPct val="100000"/>
              </a:lnSpc>
            </a:pPr>
            <a:r>
              <a:rPr lang="ru-RU" sz="1600" b="1" cap="none" dirty="0">
                <a:effectLst/>
                <a:latin typeface="Arial Narrow" panose="020B0606020202030204" pitchFamily="34" charset="0"/>
              </a:rPr>
              <a:t>Обязанности ответственных лиц:</a:t>
            </a:r>
          </a:p>
        </p:txBody>
      </p:sp>
      <p:sp>
        <p:nvSpPr>
          <p:cNvPr id="4" name="Скругленный прямоугольник 3"/>
          <p:cNvSpPr/>
          <p:nvPr/>
        </p:nvSpPr>
        <p:spPr>
          <a:xfrm>
            <a:off x="71232" y="2715766"/>
            <a:ext cx="2434372" cy="14526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одзаголовок 2"/>
          <p:cNvSpPr txBox="1">
            <a:spLocks/>
          </p:cNvSpPr>
          <p:nvPr/>
        </p:nvSpPr>
        <p:spPr>
          <a:xfrm>
            <a:off x="89599" y="2715766"/>
            <a:ext cx="2434372" cy="14526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600" b="1" dirty="0">
                <a:solidFill>
                  <a:schemeClr val="tx2">
                    <a:lumMod val="75000"/>
                  </a:schemeClr>
                </a:solidFill>
                <a:latin typeface="Arial Narrow" panose="020B0606020202030204" pitchFamily="34" charset="0"/>
              </a:rPr>
              <a:t>Определение лиц, ответственных</a:t>
            </a:r>
            <a:br>
              <a:rPr lang="ru-RU" sz="1600" b="1" dirty="0">
                <a:solidFill>
                  <a:schemeClr val="tx2">
                    <a:lumMod val="75000"/>
                  </a:schemeClr>
                </a:solidFill>
                <a:latin typeface="Arial Narrow" panose="020B0606020202030204" pitchFamily="34" charset="0"/>
              </a:rPr>
            </a:br>
            <a:r>
              <a:rPr lang="ru-RU" sz="1600" b="1" dirty="0">
                <a:solidFill>
                  <a:schemeClr val="tx2">
                    <a:lumMod val="75000"/>
                  </a:schemeClr>
                </a:solidFill>
                <a:latin typeface="Arial Narrow" panose="020B0606020202030204" pitchFamily="34" charset="0"/>
              </a:rPr>
              <a:t>за проведение работы</a:t>
            </a:r>
            <a:br>
              <a:rPr lang="ru-RU" sz="1600" b="1" dirty="0">
                <a:solidFill>
                  <a:schemeClr val="tx2">
                    <a:lumMod val="75000"/>
                  </a:schemeClr>
                </a:solidFill>
                <a:latin typeface="Arial Narrow" panose="020B0606020202030204" pitchFamily="34" charset="0"/>
              </a:rPr>
            </a:br>
            <a:r>
              <a:rPr lang="ru-RU" sz="1600" b="1" dirty="0">
                <a:solidFill>
                  <a:schemeClr val="tx2">
                    <a:lumMod val="75000"/>
                  </a:schemeClr>
                </a:solidFill>
                <a:latin typeface="Arial Narrow" panose="020B0606020202030204" pitchFamily="34" charset="0"/>
              </a:rPr>
              <a:t>в сфере противодействия коррупции</a:t>
            </a:r>
            <a:endParaRPr lang="ru-RU" sz="1600" dirty="0">
              <a:solidFill>
                <a:schemeClr val="tx2">
                  <a:lumMod val="75000"/>
                </a:schemeClr>
              </a:solidFill>
              <a:latin typeface="Arial Narrow" panose="020B0606020202030204" pitchFamily="34" charset="0"/>
            </a:endParaRPr>
          </a:p>
        </p:txBody>
      </p:sp>
      <p:sp>
        <p:nvSpPr>
          <p:cNvPr id="18" name="Прямоугольник 17"/>
          <p:cNvSpPr/>
          <p:nvPr/>
        </p:nvSpPr>
        <p:spPr>
          <a:xfrm>
            <a:off x="7884368" y="4596968"/>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19" name="Пятиугольник 18"/>
          <p:cNvSpPr/>
          <p:nvPr/>
        </p:nvSpPr>
        <p:spPr>
          <a:xfrm>
            <a:off x="3688151" y="627534"/>
            <a:ext cx="5103527" cy="720080"/>
          </a:xfrm>
          <a:prstGeom prst="homePlat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409950" algn="l"/>
              </a:tabLst>
            </a:pPr>
            <a:r>
              <a:rPr lang="ru-RU" sz="1500" b="1" dirty="0">
                <a:solidFill>
                  <a:schemeClr val="accent1">
                    <a:lumMod val="75000"/>
                  </a:schemeClr>
                </a:solidFill>
                <a:latin typeface="Arial Narrow" panose="020B0606020202030204" pitchFamily="34" charset="0"/>
              </a:rPr>
              <a:t>Оказывать </a:t>
            </a:r>
            <a:r>
              <a:rPr lang="ru-RU" sz="1500" b="1" dirty="0">
                <a:solidFill>
                  <a:srgbClr val="C00000"/>
                </a:solidFill>
                <a:latin typeface="Arial Narrow" panose="020B0606020202030204" pitchFamily="34" charset="0"/>
              </a:rPr>
              <a:t>консультативную помощь </a:t>
            </a:r>
            <a:r>
              <a:rPr lang="ru-RU" sz="1500" b="1" dirty="0">
                <a:solidFill>
                  <a:schemeClr val="accent1">
                    <a:lumMod val="75000"/>
                  </a:schemeClr>
                </a:solidFill>
                <a:latin typeface="Arial Narrow" panose="020B0606020202030204" pitchFamily="34" charset="0"/>
              </a:rPr>
              <a:t>по вопросам соблюдения запретов, ограничений и исполнения обязанностей</a:t>
            </a:r>
          </a:p>
        </p:txBody>
      </p:sp>
      <p:sp>
        <p:nvSpPr>
          <p:cNvPr id="20" name="Rectangle 4"/>
          <p:cNvSpPr/>
          <p:nvPr/>
        </p:nvSpPr>
        <p:spPr>
          <a:xfrm>
            <a:off x="2774904" y="627534"/>
            <a:ext cx="903643" cy="72008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a:effectLst>
                  <a:outerShdw blurRad="38100" dist="38100" dir="2700000" algn="tl">
                    <a:srgbClr val="000000">
                      <a:alpha val="43137"/>
                    </a:srgbClr>
                  </a:outerShdw>
                </a:effectLst>
                <a:latin typeface="Arial Black" panose="020B0A04020102020204" pitchFamily="34" charset="0"/>
              </a:rPr>
              <a:t>01</a:t>
            </a:r>
          </a:p>
        </p:txBody>
      </p:sp>
      <p:sp>
        <p:nvSpPr>
          <p:cNvPr id="21" name="Rectangle 4"/>
          <p:cNvSpPr/>
          <p:nvPr/>
        </p:nvSpPr>
        <p:spPr>
          <a:xfrm>
            <a:off x="8143046" y="1572019"/>
            <a:ext cx="903643" cy="59101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a:effectLst>
                  <a:outerShdw blurRad="38100" dist="38100" dir="2700000" algn="tl">
                    <a:srgbClr val="000000">
                      <a:alpha val="43137"/>
                    </a:srgbClr>
                  </a:outerShdw>
                </a:effectLst>
                <a:latin typeface="Arial Black" panose="020B0A04020102020204" pitchFamily="34" charset="0"/>
              </a:rPr>
              <a:t>0</a:t>
            </a:r>
            <a:r>
              <a:rPr lang="ru-RU" sz="2700" dirty="0">
                <a:effectLst>
                  <a:outerShdw blurRad="38100" dist="38100" dir="2700000" algn="tl">
                    <a:srgbClr val="000000">
                      <a:alpha val="43137"/>
                    </a:srgbClr>
                  </a:outerShdw>
                </a:effectLst>
                <a:latin typeface="Arial Black" panose="020B0A04020102020204" pitchFamily="34" charset="0"/>
              </a:rPr>
              <a:t>2</a:t>
            </a:r>
            <a:endParaRPr lang="en-US" sz="2700" dirty="0">
              <a:effectLst>
                <a:outerShdw blurRad="38100" dist="38100" dir="2700000" algn="tl">
                  <a:srgbClr val="000000">
                    <a:alpha val="43137"/>
                  </a:srgbClr>
                </a:outerShdw>
              </a:effectLst>
              <a:latin typeface="Arial Black" panose="020B0A04020102020204" pitchFamily="34" charset="0"/>
            </a:endParaRPr>
          </a:p>
        </p:txBody>
      </p:sp>
      <p:sp>
        <p:nvSpPr>
          <p:cNvPr id="22" name="Пятиугольник 21"/>
          <p:cNvSpPr/>
          <p:nvPr/>
        </p:nvSpPr>
        <p:spPr>
          <a:xfrm flipH="1">
            <a:off x="2774904" y="1496135"/>
            <a:ext cx="5368139" cy="715575"/>
          </a:xfrm>
          <a:prstGeom prst="homePlat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500" b="1" dirty="0">
                <a:solidFill>
                  <a:schemeClr val="accent1">
                    <a:lumMod val="75000"/>
                  </a:schemeClr>
                </a:solidFill>
                <a:latin typeface="Arial Narrow" panose="020B0606020202030204" pitchFamily="34" charset="0"/>
              </a:rPr>
              <a:t>Проводить мероприятия по выявлению фактов возникновения </a:t>
            </a:r>
            <a:r>
              <a:rPr lang="ru-RU" sz="1500" b="1" dirty="0">
                <a:solidFill>
                  <a:srgbClr val="C00000"/>
                </a:solidFill>
                <a:latin typeface="Arial Narrow" panose="020B0606020202030204" pitchFamily="34" charset="0"/>
              </a:rPr>
              <a:t>конфликта интересов</a:t>
            </a:r>
            <a:r>
              <a:rPr lang="ru-RU" sz="1500" b="1" dirty="0">
                <a:solidFill>
                  <a:schemeClr val="accent1">
                    <a:lumMod val="75000"/>
                  </a:schemeClr>
                </a:solidFill>
                <a:latin typeface="Arial Narrow" panose="020B0606020202030204" pitchFamily="34" charset="0"/>
              </a:rPr>
              <a:t>, выявлению </a:t>
            </a:r>
            <a:r>
              <a:rPr lang="ru-RU" sz="1500" b="1" dirty="0" err="1">
                <a:solidFill>
                  <a:schemeClr val="accent1">
                    <a:lumMod val="75000"/>
                  </a:schemeClr>
                </a:solidFill>
                <a:latin typeface="Arial Narrow" panose="020B0606020202030204" pitchFamily="34" charset="0"/>
              </a:rPr>
              <a:t>аффилированности</a:t>
            </a:r>
            <a:endParaRPr lang="ru-RU" sz="1500" b="1" dirty="0">
              <a:solidFill>
                <a:schemeClr val="accent1">
                  <a:lumMod val="75000"/>
                </a:schemeClr>
              </a:solidFill>
              <a:latin typeface="Arial Narrow" panose="020B0606020202030204" pitchFamily="34" charset="0"/>
            </a:endParaRPr>
          </a:p>
        </p:txBody>
      </p:sp>
      <p:sp>
        <p:nvSpPr>
          <p:cNvPr id="23" name="Пятиугольник 22"/>
          <p:cNvSpPr/>
          <p:nvPr/>
        </p:nvSpPr>
        <p:spPr>
          <a:xfrm>
            <a:off x="3688151" y="2440292"/>
            <a:ext cx="5103527" cy="635514"/>
          </a:xfrm>
          <a:prstGeom prst="homePlat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a:solidFill>
                  <a:srgbClr val="C00000"/>
                </a:solidFill>
                <a:latin typeface="Arial Narrow" panose="020B0606020202030204" pitchFamily="34" charset="0"/>
              </a:rPr>
              <a:t>Вести журналы </a:t>
            </a:r>
            <a:r>
              <a:rPr lang="ru-RU" sz="1500" b="1" dirty="0">
                <a:solidFill>
                  <a:schemeClr val="accent1">
                    <a:lumMod val="75000"/>
                  </a:schemeClr>
                </a:solidFill>
                <a:latin typeface="Arial Narrow" panose="020B0606020202030204" pitchFamily="34" charset="0"/>
              </a:rPr>
              <a:t>учета (в электронном или бумажном виде)</a:t>
            </a:r>
          </a:p>
        </p:txBody>
      </p:sp>
      <p:sp>
        <p:nvSpPr>
          <p:cNvPr id="24" name="Rectangle 4"/>
          <p:cNvSpPr/>
          <p:nvPr/>
        </p:nvSpPr>
        <p:spPr>
          <a:xfrm>
            <a:off x="2796169" y="2484395"/>
            <a:ext cx="903643" cy="5473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a:effectLst>
                  <a:outerShdw blurRad="38100" dist="38100" dir="2700000" algn="tl">
                    <a:srgbClr val="000000">
                      <a:alpha val="43137"/>
                    </a:srgbClr>
                  </a:outerShdw>
                </a:effectLst>
                <a:latin typeface="Arial Black" panose="020B0A04020102020204" pitchFamily="34" charset="0"/>
              </a:rPr>
              <a:t>0</a:t>
            </a:r>
            <a:r>
              <a:rPr lang="ru-RU" sz="2700" dirty="0">
                <a:effectLst>
                  <a:outerShdw blurRad="38100" dist="38100" dir="2700000" algn="tl">
                    <a:srgbClr val="000000">
                      <a:alpha val="43137"/>
                    </a:srgbClr>
                  </a:outerShdw>
                </a:effectLst>
                <a:latin typeface="Arial Black" panose="020B0A04020102020204" pitchFamily="34" charset="0"/>
              </a:rPr>
              <a:t>3</a:t>
            </a:r>
            <a:endParaRPr lang="en-US" sz="2700" dirty="0">
              <a:effectLst>
                <a:outerShdw blurRad="38100" dist="38100" dir="2700000" algn="tl">
                  <a:srgbClr val="000000">
                    <a:alpha val="43137"/>
                  </a:srgbClr>
                </a:outerShdw>
              </a:effectLst>
              <a:latin typeface="Arial Black" panose="020B0A04020102020204" pitchFamily="34" charset="0"/>
            </a:endParaRPr>
          </a:p>
        </p:txBody>
      </p:sp>
      <p:sp>
        <p:nvSpPr>
          <p:cNvPr id="29" name="TextBox 28"/>
          <p:cNvSpPr txBox="1"/>
          <p:nvPr/>
        </p:nvSpPr>
        <p:spPr>
          <a:xfrm>
            <a:off x="3360378" y="3316823"/>
            <a:ext cx="5685998" cy="1631216"/>
          </a:xfrm>
          <a:prstGeom prst="rect">
            <a:avLst/>
          </a:prstGeom>
          <a:noFill/>
        </p:spPr>
        <p:txBody>
          <a:bodyPr wrap="square" rtlCol="0">
            <a:spAutoFit/>
          </a:bodyPr>
          <a:lstStyle/>
          <a:p>
            <a:r>
              <a:rPr lang="ru-RU" sz="1000" dirty="0">
                <a:latin typeface="72 Light" panose="020B0303030000000003" pitchFamily="34" charset="0"/>
                <a:cs typeface="72 Light" panose="020B0303030000000003" pitchFamily="34" charset="0"/>
              </a:rPr>
              <a:t>- уведомлений о фактах обращения в целях склонения муниципальных служащих к совершению коррупционных правонарушений; </a:t>
            </a:r>
          </a:p>
          <a:p>
            <a:r>
              <a:rPr lang="ru-RU" sz="1000" dirty="0">
                <a:latin typeface="72 Light" panose="020B0303030000000003" pitchFamily="34" charset="0"/>
                <a:cs typeface="72 Light" panose="020B0303030000000003" pitchFamily="34" charset="0"/>
              </a:rPr>
              <a:t>-  уведомлений о выполнении муниципальным служащим иной оплачиваемой работы; </a:t>
            </a:r>
          </a:p>
          <a:p>
            <a:r>
              <a:rPr lang="ru-RU" sz="1000" dirty="0">
                <a:latin typeface="72 Light" panose="020B0303030000000003" pitchFamily="34" charset="0"/>
                <a:cs typeface="72 Light" panose="020B0303030000000003" pitchFamily="34" charset="0"/>
              </a:rPr>
              <a:t>- обращений о даче согласия на замещение на условиях трудового договора должности в организации и (или) выполнение в данной организации работы, если отдельные функции государственного (административного) управления данной организацией входили в его должностные (служебные) обязанности; </a:t>
            </a:r>
          </a:p>
          <a:p>
            <a:r>
              <a:rPr lang="ru-RU" sz="1000" dirty="0">
                <a:latin typeface="72 Light" panose="020B0303030000000003" pitchFamily="34" charset="0"/>
                <a:cs typeface="72 Light" panose="020B0303030000000003" pitchFamily="34" charset="0"/>
              </a:rPr>
              <a:t>- уведомлений о возникшем конфликте интересов или о возможности его возникновения; </a:t>
            </a:r>
          </a:p>
          <a:p>
            <a:r>
              <a:rPr lang="ru-RU" sz="1000" dirty="0">
                <a:latin typeface="72 Light" panose="020B0303030000000003" pitchFamily="34" charset="0"/>
                <a:cs typeface="72 Light" panose="020B0303030000000003" pitchFamily="34" charset="0"/>
              </a:rPr>
              <a:t>- уведомлений о получении подарков в связи с протокольными мероприятиями, служебными командировками или другими официальными мероприятиями.</a:t>
            </a:r>
          </a:p>
        </p:txBody>
      </p:sp>
      <p:cxnSp>
        <p:nvCxnSpPr>
          <p:cNvPr id="33" name="Скругленная соединительная линия 32"/>
          <p:cNvCxnSpPr/>
          <p:nvPr/>
        </p:nvCxnSpPr>
        <p:spPr>
          <a:xfrm rot="16200000" flipH="1">
            <a:off x="2514632" y="3225146"/>
            <a:ext cx="1069030" cy="482318"/>
          </a:xfrm>
          <a:prstGeom prst="curvedConnector2">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Подзаголовок 2"/>
          <p:cNvSpPr txBox="1">
            <a:spLocks/>
          </p:cNvSpPr>
          <p:nvPr/>
        </p:nvSpPr>
        <p:spPr>
          <a:xfrm>
            <a:off x="57501" y="629395"/>
            <a:ext cx="2434372" cy="22268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400" b="1" dirty="0">
                <a:solidFill>
                  <a:schemeClr val="tx2">
                    <a:lumMod val="75000"/>
                  </a:schemeClr>
                </a:solidFill>
                <a:latin typeface="Arial Black" panose="020B0A04020102020204" pitchFamily="34" charset="0"/>
              </a:rPr>
              <a:t>ОРГАНИЗАЦИОННЫЕ МЕРОПРИЯТИЯ</a:t>
            </a:r>
            <a:endParaRPr lang="ru-RU" sz="1400" dirty="0">
              <a:solidFill>
                <a:schemeClr val="tx2">
                  <a:lumMod val="75000"/>
                </a:schemeClr>
              </a:solidFill>
              <a:latin typeface="Arial Black" panose="020B0A04020102020204" pitchFamily="34" charset="0"/>
            </a:endParaRPr>
          </a:p>
        </p:txBody>
      </p:sp>
      <p:sp>
        <p:nvSpPr>
          <p:cNvPr id="43" name="Стрелка вниз 42"/>
          <p:cNvSpPr/>
          <p:nvPr/>
        </p:nvSpPr>
        <p:spPr>
          <a:xfrm>
            <a:off x="1058663" y="2129655"/>
            <a:ext cx="432048" cy="39974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8813888" y="4795639"/>
            <a:ext cx="27571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rPr>
              <a:t>3</a:t>
            </a:r>
          </a:p>
        </p:txBody>
      </p:sp>
    </p:spTree>
    <p:extLst>
      <p:ext uri="{BB962C8B-B14F-4D97-AF65-F5344CB8AC3E}">
        <p14:creationId xmlns:p14="http://schemas.microsoft.com/office/powerpoint/2010/main" val="79798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2796168" y="2859782"/>
            <a:ext cx="6125937" cy="1656184"/>
          </a:xfrm>
          <a:prstGeom prst="roundRect">
            <a:avLst/>
          </a:prstGeom>
          <a:no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39" name="Прямоугольник 38"/>
          <p:cNvSpPr>
            <a:spLocks noChangeAspect="1"/>
          </p:cNvSpPr>
          <p:nvPr/>
        </p:nvSpPr>
        <p:spPr>
          <a:xfrm>
            <a:off x="-8877" y="84170"/>
            <a:ext cx="2594590" cy="49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a:spLocks noGrp="1"/>
          </p:cNvSpPr>
          <p:nvPr>
            <p:ph type="title"/>
          </p:nvPr>
        </p:nvSpPr>
        <p:spPr>
          <a:xfrm>
            <a:off x="2585713" y="340942"/>
            <a:ext cx="3672408" cy="286592"/>
          </a:xfrm>
        </p:spPr>
        <p:txBody>
          <a:bodyPr/>
          <a:lstStyle/>
          <a:p>
            <a:pPr>
              <a:lnSpc>
                <a:spcPct val="100000"/>
              </a:lnSpc>
            </a:pPr>
            <a:r>
              <a:rPr lang="ru-RU" sz="1600" b="1" cap="none" dirty="0">
                <a:effectLst/>
                <a:latin typeface="Arial Narrow" panose="020B0606020202030204" pitchFamily="34" charset="0"/>
              </a:rPr>
              <a:t>Обязанности ответственных лиц:</a:t>
            </a:r>
          </a:p>
        </p:txBody>
      </p:sp>
      <p:sp>
        <p:nvSpPr>
          <p:cNvPr id="4" name="Скругленный прямоугольник 3"/>
          <p:cNvSpPr/>
          <p:nvPr/>
        </p:nvSpPr>
        <p:spPr>
          <a:xfrm>
            <a:off x="71232" y="2715766"/>
            <a:ext cx="2434372" cy="14526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одзаголовок 2"/>
          <p:cNvSpPr txBox="1">
            <a:spLocks/>
          </p:cNvSpPr>
          <p:nvPr/>
        </p:nvSpPr>
        <p:spPr>
          <a:xfrm>
            <a:off x="57501" y="629395"/>
            <a:ext cx="2434372" cy="22268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400" b="1" dirty="0">
                <a:solidFill>
                  <a:schemeClr val="tx2">
                    <a:lumMod val="75000"/>
                  </a:schemeClr>
                </a:solidFill>
                <a:latin typeface="Arial Black" panose="020B0A04020102020204" pitchFamily="34" charset="0"/>
              </a:rPr>
              <a:t>ОРГАНИЗАЦИОННЫЕ МЕРОПРИЯТИЯ</a:t>
            </a:r>
            <a:endParaRPr lang="ru-RU" sz="1400" dirty="0">
              <a:solidFill>
                <a:schemeClr val="tx2">
                  <a:lumMod val="75000"/>
                </a:schemeClr>
              </a:solidFill>
              <a:latin typeface="Arial Black" panose="020B0A04020102020204" pitchFamily="34" charset="0"/>
            </a:endParaRPr>
          </a:p>
        </p:txBody>
      </p:sp>
      <p:sp>
        <p:nvSpPr>
          <p:cNvPr id="17" name="Подзаголовок 2"/>
          <p:cNvSpPr txBox="1">
            <a:spLocks/>
          </p:cNvSpPr>
          <p:nvPr/>
        </p:nvSpPr>
        <p:spPr>
          <a:xfrm>
            <a:off x="89599" y="2715766"/>
            <a:ext cx="2434372" cy="14526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600" b="1" dirty="0">
                <a:solidFill>
                  <a:schemeClr val="tx2">
                    <a:lumMod val="75000"/>
                  </a:schemeClr>
                </a:solidFill>
                <a:latin typeface="Arial Narrow" panose="020B0606020202030204" pitchFamily="34" charset="0"/>
              </a:rPr>
              <a:t>Определение лиц, ответственных</a:t>
            </a:r>
            <a:br>
              <a:rPr lang="ru-RU" sz="1600" b="1" dirty="0">
                <a:solidFill>
                  <a:schemeClr val="tx2">
                    <a:lumMod val="75000"/>
                  </a:schemeClr>
                </a:solidFill>
                <a:latin typeface="Arial Narrow" panose="020B0606020202030204" pitchFamily="34" charset="0"/>
              </a:rPr>
            </a:br>
            <a:r>
              <a:rPr lang="ru-RU" sz="1600" b="1" dirty="0">
                <a:solidFill>
                  <a:schemeClr val="tx2">
                    <a:lumMod val="75000"/>
                  </a:schemeClr>
                </a:solidFill>
                <a:latin typeface="Arial Narrow" panose="020B0606020202030204" pitchFamily="34" charset="0"/>
              </a:rPr>
              <a:t>за проведение работы</a:t>
            </a:r>
            <a:br>
              <a:rPr lang="ru-RU" sz="1600" b="1" dirty="0">
                <a:solidFill>
                  <a:schemeClr val="tx2">
                    <a:lumMod val="75000"/>
                  </a:schemeClr>
                </a:solidFill>
                <a:latin typeface="Arial Narrow" panose="020B0606020202030204" pitchFamily="34" charset="0"/>
              </a:rPr>
            </a:br>
            <a:r>
              <a:rPr lang="ru-RU" sz="1600" b="1" dirty="0">
                <a:solidFill>
                  <a:schemeClr val="tx2">
                    <a:lumMod val="75000"/>
                  </a:schemeClr>
                </a:solidFill>
                <a:latin typeface="Arial Narrow" panose="020B0606020202030204" pitchFamily="34" charset="0"/>
              </a:rPr>
              <a:t>в сфере противодействия коррупции</a:t>
            </a:r>
            <a:endParaRPr lang="ru-RU" sz="1600" dirty="0">
              <a:solidFill>
                <a:schemeClr val="tx2">
                  <a:lumMod val="75000"/>
                </a:schemeClr>
              </a:solidFill>
              <a:latin typeface="Arial Narrow" panose="020B0606020202030204" pitchFamily="34" charset="0"/>
            </a:endParaRPr>
          </a:p>
        </p:txBody>
      </p:sp>
      <p:sp>
        <p:nvSpPr>
          <p:cNvPr id="18" name="Прямоугольник 17"/>
          <p:cNvSpPr/>
          <p:nvPr/>
        </p:nvSpPr>
        <p:spPr>
          <a:xfrm>
            <a:off x="7884368" y="4535181"/>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19" name="Пятиугольник 18"/>
          <p:cNvSpPr/>
          <p:nvPr/>
        </p:nvSpPr>
        <p:spPr>
          <a:xfrm>
            <a:off x="3688151" y="918366"/>
            <a:ext cx="5258539" cy="789288"/>
          </a:xfrm>
          <a:prstGeom prst="homePlat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a:solidFill>
                  <a:schemeClr val="accent1">
                    <a:lumMod val="75000"/>
                  </a:schemeClr>
                </a:solidFill>
                <a:latin typeface="Arial Narrow" panose="020B0606020202030204" pitchFamily="34" charset="0"/>
              </a:rPr>
              <a:t>Принимать участие в </a:t>
            </a:r>
            <a:r>
              <a:rPr lang="ru-RU" sz="1500" b="1" dirty="0">
                <a:solidFill>
                  <a:srgbClr val="C00000"/>
                </a:solidFill>
                <a:latin typeface="Arial Narrow" panose="020B0606020202030204" pitchFamily="34" charset="0"/>
              </a:rPr>
              <a:t>учебно-практических семинарах</a:t>
            </a:r>
            <a:r>
              <a:rPr lang="ru-RU" sz="1500" b="1" dirty="0">
                <a:solidFill>
                  <a:schemeClr val="accent1">
                    <a:lumMod val="75000"/>
                  </a:schemeClr>
                </a:solidFill>
                <a:latin typeface="Arial Narrow" panose="020B0606020202030204" pitchFamily="34" charset="0"/>
              </a:rPr>
              <a:t>, проводимых Администрацией Губернатора и Правительства Ленинградской области</a:t>
            </a:r>
          </a:p>
        </p:txBody>
      </p:sp>
      <p:sp>
        <p:nvSpPr>
          <p:cNvPr id="20" name="Rectangle 4"/>
          <p:cNvSpPr/>
          <p:nvPr/>
        </p:nvSpPr>
        <p:spPr>
          <a:xfrm>
            <a:off x="2784508" y="1026377"/>
            <a:ext cx="903643" cy="53726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a:effectLst>
                  <a:outerShdw blurRad="38100" dist="38100" dir="2700000" algn="tl">
                    <a:srgbClr val="000000">
                      <a:alpha val="43137"/>
                    </a:srgbClr>
                  </a:outerShdw>
                </a:effectLst>
                <a:latin typeface="Arial Black" panose="020B0A04020102020204" pitchFamily="34" charset="0"/>
              </a:rPr>
              <a:t>0</a:t>
            </a:r>
            <a:r>
              <a:rPr lang="ru-RU" sz="2700" dirty="0">
                <a:effectLst>
                  <a:outerShdw blurRad="38100" dist="38100" dir="2700000" algn="tl">
                    <a:srgbClr val="000000">
                      <a:alpha val="43137"/>
                    </a:srgbClr>
                  </a:outerShdw>
                </a:effectLst>
                <a:latin typeface="Arial Black" panose="020B0A04020102020204" pitchFamily="34" charset="0"/>
              </a:rPr>
              <a:t>4</a:t>
            </a:r>
            <a:endParaRPr lang="en-US" sz="2700" dirty="0">
              <a:effectLst>
                <a:outerShdw blurRad="38100" dist="38100" dir="2700000" algn="tl">
                  <a:srgbClr val="000000">
                    <a:alpha val="43137"/>
                  </a:srgbClr>
                </a:outerShdw>
              </a:effectLst>
              <a:latin typeface="Arial Black" panose="020B0A04020102020204" pitchFamily="34" charset="0"/>
            </a:endParaRPr>
          </a:p>
        </p:txBody>
      </p:sp>
      <p:sp>
        <p:nvSpPr>
          <p:cNvPr id="21" name="Rectangle 4"/>
          <p:cNvSpPr/>
          <p:nvPr/>
        </p:nvSpPr>
        <p:spPr>
          <a:xfrm>
            <a:off x="8128065" y="2442243"/>
            <a:ext cx="903643" cy="59101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a:effectLst>
                  <a:outerShdw blurRad="38100" dist="38100" dir="2700000" algn="tl">
                    <a:srgbClr val="000000">
                      <a:alpha val="43137"/>
                    </a:srgbClr>
                  </a:outerShdw>
                </a:effectLst>
                <a:latin typeface="Arial Black" panose="020B0A04020102020204" pitchFamily="34" charset="0"/>
              </a:rPr>
              <a:t>0</a:t>
            </a:r>
            <a:r>
              <a:rPr lang="ru-RU" sz="2700" dirty="0">
                <a:effectLst>
                  <a:outerShdw blurRad="38100" dist="38100" dir="2700000" algn="tl">
                    <a:srgbClr val="000000">
                      <a:alpha val="43137"/>
                    </a:srgbClr>
                  </a:outerShdw>
                </a:effectLst>
                <a:latin typeface="Arial Black" panose="020B0A04020102020204" pitchFamily="34" charset="0"/>
              </a:rPr>
              <a:t>5</a:t>
            </a:r>
            <a:endParaRPr lang="en-US" sz="2700" dirty="0">
              <a:effectLst>
                <a:outerShdw blurRad="38100" dist="38100" dir="2700000" algn="tl">
                  <a:srgbClr val="000000">
                    <a:alpha val="43137"/>
                  </a:srgbClr>
                </a:outerShdw>
              </a:effectLst>
              <a:latin typeface="Arial Black" panose="020B0A04020102020204" pitchFamily="34" charset="0"/>
            </a:endParaRPr>
          </a:p>
        </p:txBody>
      </p:sp>
      <p:sp>
        <p:nvSpPr>
          <p:cNvPr id="22" name="Пятиугольник 21"/>
          <p:cNvSpPr/>
          <p:nvPr/>
        </p:nvSpPr>
        <p:spPr>
          <a:xfrm flipH="1">
            <a:off x="2759923" y="2366359"/>
            <a:ext cx="5368139" cy="715575"/>
          </a:xfrm>
          <a:prstGeom prst="homePlate">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500" b="1" dirty="0">
                <a:solidFill>
                  <a:schemeClr val="accent1">
                    <a:lumMod val="75000"/>
                  </a:schemeClr>
                </a:solidFill>
                <a:latin typeface="Arial Narrow" panose="020B0606020202030204" pitchFamily="34" charset="0"/>
              </a:rPr>
              <a:t>Направлять в Администрацию Губернатора и Правительства Ленинградской области сведения для включения в</a:t>
            </a:r>
            <a:br>
              <a:rPr lang="ru-RU" sz="1500" b="1" dirty="0">
                <a:solidFill>
                  <a:schemeClr val="accent1">
                    <a:lumMod val="75000"/>
                  </a:schemeClr>
                </a:solidFill>
                <a:latin typeface="Arial Narrow" panose="020B0606020202030204" pitchFamily="34" charset="0"/>
              </a:rPr>
            </a:br>
            <a:r>
              <a:rPr lang="ru-RU" sz="1500" b="1" dirty="0">
                <a:solidFill>
                  <a:srgbClr val="C00000"/>
                </a:solidFill>
                <a:latin typeface="Arial Narrow" panose="020B0606020202030204" pitchFamily="34" charset="0"/>
              </a:rPr>
              <a:t>реестр лиц, уволенных в связи с утратой доверия </a:t>
            </a:r>
          </a:p>
        </p:txBody>
      </p:sp>
      <p:sp>
        <p:nvSpPr>
          <p:cNvPr id="25" name="Заголовок 1"/>
          <p:cNvSpPr txBox="1">
            <a:spLocks/>
          </p:cNvSpPr>
          <p:nvPr/>
        </p:nvSpPr>
        <p:spPr>
          <a:xfrm>
            <a:off x="2759923" y="3287292"/>
            <a:ext cx="6162182" cy="43204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lang="ru-RU" sz="3300" kern="1200" cap="all" baseline="0" dirty="0">
                <a:solidFill>
                  <a:srgbClr val="1A315C"/>
                </a:solidFill>
                <a:effectLst>
                  <a:outerShdw blurRad="63500" dist="38100" dir="5400000" algn="t" rotWithShape="0">
                    <a:prstClr val="black">
                      <a:alpha val="25000"/>
                    </a:prstClr>
                  </a:outerShdw>
                </a:effectLst>
                <a:latin typeface="Bebas Neue Bold" pitchFamily="34" charset="-52"/>
                <a:ea typeface="+mj-ea"/>
                <a:cs typeface="+mj-cs"/>
              </a:defRPr>
            </a:lvl1pPr>
          </a:lstStyle>
          <a:p>
            <a:pPr>
              <a:lnSpc>
                <a:spcPct val="100000"/>
              </a:lnSpc>
            </a:pPr>
            <a:r>
              <a:rPr lang="ru-RU" sz="1400" b="1" cap="none" dirty="0">
                <a:solidFill>
                  <a:schemeClr val="tx2">
                    <a:lumMod val="75000"/>
                  </a:schemeClr>
                </a:solidFill>
                <a:effectLst/>
                <a:latin typeface="Arial Narrow" panose="020B0606020202030204" pitchFamily="34" charset="0"/>
              </a:rPr>
              <a:t>Порядок направления сведений установлен Положением, утвержденным постановлением Правительства Российской Федерации от 05.03.2018 № 218</a:t>
            </a:r>
          </a:p>
        </p:txBody>
      </p:sp>
      <p:sp>
        <p:nvSpPr>
          <p:cNvPr id="11" name="Скругленный прямоугольник 10"/>
          <p:cNvSpPr/>
          <p:nvPr/>
        </p:nvSpPr>
        <p:spPr>
          <a:xfrm>
            <a:off x="5841014" y="3864409"/>
            <a:ext cx="2918885" cy="5880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C00000"/>
                </a:solidFill>
                <a:latin typeface="Arial Black" panose="020B0A04020102020204" pitchFamily="34" charset="0"/>
              </a:rPr>
              <a:t>10 рабочих дней </a:t>
            </a:r>
            <a:r>
              <a:rPr lang="ru-RU" sz="1200" dirty="0">
                <a:solidFill>
                  <a:schemeClr val="tx2">
                    <a:lumMod val="75000"/>
                  </a:schemeClr>
                </a:solidFill>
                <a:latin typeface="Arial Black" panose="020B0A04020102020204" pitchFamily="34" charset="0"/>
              </a:rPr>
              <a:t>со дня принятия акта об увольнении</a:t>
            </a:r>
          </a:p>
        </p:txBody>
      </p:sp>
      <p:sp>
        <p:nvSpPr>
          <p:cNvPr id="27" name="Скругленный прямоугольник 26"/>
          <p:cNvSpPr/>
          <p:nvPr/>
        </p:nvSpPr>
        <p:spPr>
          <a:xfrm>
            <a:off x="2884039" y="3864409"/>
            <a:ext cx="2736304" cy="5880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2">
                    <a:lumMod val="75000"/>
                  </a:schemeClr>
                </a:solidFill>
                <a:latin typeface="Arial Black" panose="020B0A04020102020204" pitchFamily="34" charset="0"/>
              </a:rPr>
              <a:t>Срок для направления сведений в Администрацию</a:t>
            </a:r>
          </a:p>
        </p:txBody>
      </p:sp>
      <p:sp>
        <p:nvSpPr>
          <p:cNvPr id="12" name="Стрелка вправо 11"/>
          <p:cNvSpPr/>
          <p:nvPr/>
        </p:nvSpPr>
        <p:spPr>
          <a:xfrm>
            <a:off x="5645165" y="4089470"/>
            <a:ext cx="216024" cy="13796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1058663" y="2129655"/>
            <a:ext cx="432048" cy="39974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8813888" y="4795639"/>
            <a:ext cx="27571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rPr>
              <a:t>4</a:t>
            </a:r>
          </a:p>
        </p:txBody>
      </p:sp>
    </p:spTree>
    <p:extLst>
      <p:ext uri="{BB962C8B-B14F-4D97-AF65-F5344CB8AC3E}">
        <p14:creationId xmlns:p14="http://schemas.microsoft.com/office/powerpoint/2010/main" val="212812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39" name="Прямоугольник 38"/>
          <p:cNvSpPr>
            <a:spLocks noChangeAspect="1"/>
          </p:cNvSpPr>
          <p:nvPr/>
        </p:nvSpPr>
        <p:spPr>
          <a:xfrm>
            <a:off x="-8877" y="84170"/>
            <a:ext cx="2594590" cy="49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a:spLocks noGrp="1"/>
          </p:cNvSpPr>
          <p:nvPr>
            <p:ph type="title"/>
          </p:nvPr>
        </p:nvSpPr>
        <p:spPr>
          <a:xfrm>
            <a:off x="2585713" y="202284"/>
            <a:ext cx="3672408" cy="286592"/>
          </a:xfrm>
        </p:spPr>
        <p:txBody>
          <a:bodyPr/>
          <a:lstStyle/>
          <a:p>
            <a:pPr>
              <a:lnSpc>
                <a:spcPct val="100000"/>
              </a:lnSpc>
            </a:pPr>
            <a:r>
              <a:rPr lang="ru-RU" sz="1600" b="1" cap="none" dirty="0">
                <a:effectLst/>
                <a:latin typeface="Arial Narrow" panose="020B0606020202030204" pitchFamily="34" charset="0"/>
              </a:rPr>
              <a:t>Обязанности ответственных лиц:</a:t>
            </a:r>
          </a:p>
        </p:txBody>
      </p:sp>
      <p:sp>
        <p:nvSpPr>
          <p:cNvPr id="18" name="Прямоугольник 17"/>
          <p:cNvSpPr/>
          <p:nvPr/>
        </p:nvSpPr>
        <p:spPr>
          <a:xfrm>
            <a:off x="7884368" y="4596968"/>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19" name="Пятиугольник 18"/>
          <p:cNvSpPr/>
          <p:nvPr/>
        </p:nvSpPr>
        <p:spPr>
          <a:xfrm>
            <a:off x="3688151" y="630333"/>
            <a:ext cx="5103527" cy="645273"/>
          </a:xfrm>
          <a:prstGeom prst="homePlat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a:solidFill>
                  <a:schemeClr val="accent1">
                    <a:lumMod val="75000"/>
                  </a:schemeClr>
                </a:solidFill>
                <a:latin typeface="Arial Narrow" panose="020B0606020202030204" pitchFamily="34" charset="0"/>
              </a:rPr>
              <a:t>Проводить </a:t>
            </a:r>
            <a:r>
              <a:rPr lang="ru-RU" sz="1500" b="1" dirty="0">
                <a:solidFill>
                  <a:srgbClr val="C00000"/>
                </a:solidFill>
                <a:latin typeface="Arial Narrow" panose="020B0606020202030204" pitchFamily="34" charset="0"/>
              </a:rPr>
              <a:t>оценку коррупционных рисков</a:t>
            </a:r>
            <a:r>
              <a:rPr lang="ru-RU" sz="1500" b="1" dirty="0">
                <a:solidFill>
                  <a:schemeClr val="accent1">
                    <a:lumMod val="75000"/>
                  </a:schemeClr>
                </a:solidFill>
                <a:latin typeface="Arial Narrow" panose="020B0606020202030204" pitchFamily="34" charset="0"/>
              </a:rPr>
              <a:t>, на основе которой формируется/обновляется перечень должностей</a:t>
            </a:r>
          </a:p>
        </p:txBody>
      </p:sp>
      <p:sp>
        <p:nvSpPr>
          <p:cNvPr id="20" name="Rectangle 4"/>
          <p:cNvSpPr/>
          <p:nvPr/>
        </p:nvSpPr>
        <p:spPr>
          <a:xfrm>
            <a:off x="2774904" y="702341"/>
            <a:ext cx="903643" cy="5012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a:effectLst>
                  <a:outerShdw blurRad="38100" dist="38100" dir="2700000" algn="tl">
                    <a:srgbClr val="000000">
                      <a:alpha val="43137"/>
                    </a:srgbClr>
                  </a:outerShdw>
                </a:effectLst>
                <a:latin typeface="Arial Black" panose="020B0A04020102020204" pitchFamily="34" charset="0"/>
              </a:rPr>
              <a:t>01</a:t>
            </a:r>
          </a:p>
        </p:txBody>
      </p:sp>
      <p:sp>
        <p:nvSpPr>
          <p:cNvPr id="42" name="Подзаголовок 2"/>
          <p:cNvSpPr txBox="1">
            <a:spLocks/>
          </p:cNvSpPr>
          <p:nvPr/>
        </p:nvSpPr>
        <p:spPr>
          <a:xfrm>
            <a:off x="52812" y="284361"/>
            <a:ext cx="2434372" cy="33675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400" b="1" dirty="0">
                <a:solidFill>
                  <a:schemeClr val="tx2">
                    <a:lumMod val="75000"/>
                  </a:schemeClr>
                </a:solidFill>
                <a:latin typeface="Arial Black" panose="020B0A04020102020204" pitchFamily="34" charset="0"/>
              </a:rPr>
              <a:t>Обеспечение соблюдения муниципальными служащими запретов, ограничений</a:t>
            </a:r>
            <a:br>
              <a:rPr lang="ru-RU" sz="1400" b="1" dirty="0">
                <a:solidFill>
                  <a:schemeClr val="tx2">
                    <a:lumMod val="75000"/>
                  </a:schemeClr>
                </a:solidFill>
                <a:latin typeface="Arial Black" panose="020B0A04020102020204" pitchFamily="34" charset="0"/>
              </a:rPr>
            </a:br>
            <a:r>
              <a:rPr lang="ru-RU" sz="1400" b="1" dirty="0">
                <a:solidFill>
                  <a:schemeClr val="tx2">
                    <a:lumMod val="75000"/>
                  </a:schemeClr>
                </a:solidFill>
                <a:latin typeface="Arial Black" panose="020B0A04020102020204" pitchFamily="34" charset="0"/>
              </a:rPr>
              <a:t>и требований, установленных</a:t>
            </a:r>
            <a:br>
              <a:rPr lang="ru-RU" sz="1400" b="1" dirty="0">
                <a:solidFill>
                  <a:schemeClr val="tx2">
                    <a:lumMod val="75000"/>
                  </a:schemeClr>
                </a:solidFill>
                <a:latin typeface="Arial Black" panose="020B0A04020102020204" pitchFamily="34" charset="0"/>
              </a:rPr>
            </a:br>
            <a:r>
              <a:rPr lang="ru-RU" sz="1400" b="1" dirty="0">
                <a:solidFill>
                  <a:schemeClr val="tx2">
                    <a:lumMod val="75000"/>
                  </a:schemeClr>
                </a:solidFill>
                <a:latin typeface="Arial Black" panose="020B0A04020102020204" pitchFamily="34" charset="0"/>
              </a:rPr>
              <a:t>в целях противодействия коррупции</a:t>
            </a:r>
            <a:endParaRPr lang="ru-RU" sz="1400" dirty="0">
              <a:solidFill>
                <a:schemeClr val="tx2">
                  <a:lumMod val="75000"/>
                </a:schemeClr>
              </a:solidFill>
              <a:latin typeface="Arial Black" panose="020B0A04020102020204"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10" y="3182187"/>
            <a:ext cx="1360128" cy="1360128"/>
          </a:xfrm>
          <a:prstGeom prst="rect">
            <a:avLst/>
          </a:prstGeom>
        </p:spPr>
      </p:pic>
      <p:sp>
        <p:nvSpPr>
          <p:cNvPr id="3" name="Скругленный прямоугольник 2"/>
          <p:cNvSpPr/>
          <p:nvPr/>
        </p:nvSpPr>
        <p:spPr>
          <a:xfrm>
            <a:off x="2777298" y="1604268"/>
            <a:ext cx="2808312" cy="204760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1">
                    <a:lumMod val="75000"/>
                  </a:schemeClr>
                </a:solidFill>
                <a:latin typeface="72 Black" panose="020B0A04030603020204" pitchFamily="34" charset="0"/>
                <a:cs typeface="72 Black" panose="020B0A04030603020204" pitchFamily="34" charset="0"/>
              </a:rPr>
              <a:t>Указ Президента Российской Федерации</a:t>
            </a:r>
            <a:br>
              <a:rPr lang="ru-RU" dirty="0">
                <a:solidFill>
                  <a:schemeClr val="accent1">
                    <a:lumMod val="75000"/>
                  </a:schemeClr>
                </a:solidFill>
                <a:latin typeface="72 Black" panose="020B0A04030603020204" pitchFamily="34" charset="0"/>
                <a:cs typeface="72 Black" panose="020B0A04030603020204" pitchFamily="34" charset="0"/>
              </a:rPr>
            </a:br>
            <a:r>
              <a:rPr lang="ru-RU" dirty="0">
                <a:solidFill>
                  <a:schemeClr val="accent1">
                    <a:lumMod val="75000"/>
                  </a:schemeClr>
                </a:solidFill>
                <a:latin typeface="72 Black" panose="020B0A04030603020204" pitchFamily="34" charset="0"/>
                <a:cs typeface="72 Black" panose="020B0A04030603020204" pitchFamily="34" charset="0"/>
              </a:rPr>
              <a:t>от 18.05.2009 № 557</a:t>
            </a:r>
          </a:p>
        </p:txBody>
      </p:sp>
      <p:sp>
        <p:nvSpPr>
          <p:cNvPr id="25" name="Скругленный прямоугольник 24"/>
          <p:cNvSpPr/>
          <p:nvPr/>
        </p:nvSpPr>
        <p:spPr>
          <a:xfrm>
            <a:off x="5870538" y="1608075"/>
            <a:ext cx="2923534" cy="204379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accent1">
                    <a:lumMod val="75000"/>
                  </a:schemeClr>
                </a:solidFill>
                <a:latin typeface="72 Black" panose="020B0A04030603020204" pitchFamily="34" charset="0"/>
                <a:cs typeface="72 Black" panose="020B0A04030603020204" pitchFamily="34" charset="0"/>
              </a:rPr>
              <a:t>Методические рекомендации</a:t>
            </a:r>
            <a:br>
              <a:rPr lang="ru-RU" sz="1400" dirty="0">
                <a:solidFill>
                  <a:schemeClr val="accent1">
                    <a:lumMod val="75000"/>
                  </a:schemeClr>
                </a:solidFill>
                <a:latin typeface="72 Black" panose="020B0A04030603020204" pitchFamily="34" charset="0"/>
                <a:cs typeface="72 Black" panose="020B0A04030603020204" pitchFamily="34" charset="0"/>
              </a:rPr>
            </a:br>
            <a:r>
              <a:rPr lang="ru-RU" sz="1400" dirty="0">
                <a:solidFill>
                  <a:schemeClr val="accent1">
                    <a:lumMod val="75000"/>
                  </a:schemeClr>
                </a:solidFill>
                <a:latin typeface="72 Black" panose="020B0A04030603020204" pitchFamily="34" charset="0"/>
                <a:cs typeface="72 Black" panose="020B0A04030603020204" pitchFamily="34" charset="0"/>
              </a:rPr>
              <a:t>по проведению оценки коррупционных рисков, возникающих при реализации функций</a:t>
            </a:r>
          </a:p>
          <a:p>
            <a:pPr algn="ctr"/>
            <a:r>
              <a:rPr lang="ru-RU" sz="1100" dirty="0">
                <a:solidFill>
                  <a:schemeClr val="accent1">
                    <a:lumMod val="75000"/>
                  </a:schemeClr>
                </a:solidFill>
                <a:latin typeface="72" panose="020B0503030000000003" pitchFamily="34" charset="0"/>
                <a:cs typeface="72" panose="020B0503030000000003" pitchFamily="34" charset="0"/>
              </a:rPr>
              <a:t>(письмо Минтруда России</a:t>
            </a:r>
            <a:br>
              <a:rPr lang="ru-RU" sz="1100" dirty="0">
                <a:solidFill>
                  <a:schemeClr val="accent1">
                    <a:lumMod val="75000"/>
                  </a:schemeClr>
                </a:solidFill>
                <a:latin typeface="72" panose="020B0503030000000003" pitchFamily="34" charset="0"/>
                <a:cs typeface="72" panose="020B0503030000000003" pitchFamily="34" charset="0"/>
              </a:rPr>
            </a:br>
            <a:r>
              <a:rPr lang="ru-RU" sz="1100" dirty="0">
                <a:solidFill>
                  <a:schemeClr val="accent1">
                    <a:lumMod val="75000"/>
                  </a:schemeClr>
                </a:solidFill>
                <a:latin typeface="72" panose="020B0503030000000003" pitchFamily="34" charset="0"/>
                <a:cs typeface="72" panose="020B0503030000000003" pitchFamily="34" charset="0"/>
              </a:rPr>
              <a:t>от </a:t>
            </a:r>
            <a:r>
              <a:rPr lang="en-US" sz="1100" dirty="0">
                <a:solidFill>
                  <a:schemeClr val="accent1">
                    <a:lumMod val="75000"/>
                  </a:schemeClr>
                </a:solidFill>
                <a:latin typeface="72" panose="020B0503030000000003" pitchFamily="34" charset="0"/>
                <a:cs typeface="72" panose="020B0503030000000003" pitchFamily="34" charset="0"/>
              </a:rPr>
              <a:t>25.12.2014</a:t>
            </a:r>
            <a:br>
              <a:rPr lang="ru-RU" sz="1100" dirty="0">
                <a:solidFill>
                  <a:schemeClr val="accent1">
                    <a:lumMod val="75000"/>
                  </a:schemeClr>
                </a:solidFill>
                <a:latin typeface="72" panose="020B0503030000000003" pitchFamily="34" charset="0"/>
                <a:cs typeface="72" panose="020B0503030000000003" pitchFamily="34" charset="0"/>
              </a:rPr>
            </a:br>
            <a:r>
              <a:rPr lang="ru-RU" sz="1100" dirty="0">
                <a:solidFill>
                  <a:schemeClr val="accent1">
                    <a:lumMod val="75000"/>
                  </a:schemeClr>
                </a:solidFill>
                <a:latin typeface="72" panose="020B0503030000000003" pitchFamily="34" charset="0"/>
                <a:cs typeface="72" panose="020B0503030000000003" pitchFamily="34" charset="0"/>
              </a:rPr>
              <a:t>№ </a:t>
            </a:r>
            <a:r>
              <a:rPr lang="en-US" sz="1100" dirty="0">
                <a:solidFill>
                  <a:schemeClr val="accent1">
                    <a:lumMod val="75000"/>
                  </a:schemeClr>
                </a:solidFill>
                <a:latin typeface="72" panose="020B0503030000000003" pitchFamily="34" charset="0"/>
                <a:cs typeface="72" panose="020B0503030000000003" pitchFamily="34" charset="0"/>
              </a:rPr>
              <a:t>18-0/10/</a:t>
            </a:r>
            <a:r>
              <a:rPr lang="ru-RU" sz="1100" dirty="0">
                <a:solidFill>
                  <a:schemeClr val="accent1">
                    <a:lumMod val="75000"/>
                  </a:schemeClr>
                </a:solidFill>
                <a:latin typeface="72" panose="020B0503030000000003" pitchFamily="34" charset="0"/>
                <a:cs typeface="72" panose="020B0503030000000003" pitchFamily="34" charset="0"/>
              </a:rPr>
              <a:t>В-8980)</a:t>
            </a:r>
          </a:p>
        </p:txBody>
      </p:sp>
      <p:pic>
        <p:nvPicPr>
          <p:cNvPr id="1026" name="Picture 2" descr="C:\Users\av_lavrushina\AppData\Local\Packages\Microsoft.Windows.Photos_8wekyb3d8bbwe\TempState\ShareServiceTempFolder\qr-code (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9062" y="3751148"/>
            <a:ext cx="1146485" cy="1146485"/>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Прямая соединительная линия 26"/>
          <p:cNvCxnSpPr/>
          <p:nvPr/>
        </p:nvCxnSpPr>
        <p:spPr>
          <a:xfrm>
            <a:off x="6070047" y="3651870"/>
            <a:ext cx="0" cy="67252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6070047" y="4324390"/>
            <a:ext cx="539323" cy="0"/>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8813888" y="4795639"/>
            <a:ext cx="27571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rPr>
              <a:t>5</a:t>
            </a:r>
          </a:p>
        </p:txBody>
      </p:sp>
    </p:spTree>
    <p:extLst>
      <p:ext uri="{BB962C8B-B14F-4D97-AF65-F5344CB8AC3E}">
        <p14:creationId xmlns:p14="http://schemas.microsoft.com/office/powerpoint/2010/main" val="30617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39" name="Прямоугольник 38"/>
          <p:cNvSpPr>
            <a:spLocks noChangeAspect="1"/>
          </p:cNvSpPr>
          <p:nvPr/>
        </p:nvSpPr>
        <p:spPr>
          <a:xfrm>
            <a:off x="-8877" y="84170"/>
            <a:ext cx="2594590" cy="49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a:spLocks noGrp="1"/>
          </p:cNvSpPr>
          <p:nvPr>
            <p:ph type="title"/>
          </p:nvPr>
        </p:nvSpPr>
        <p:spPr>
          <a:xfrm>
            <a:off x="2590103" y="426865"/>
            <a:ext cx="3672408" cy="286592"/>
          </a:xfrm>
        </p:spPr>
        <p:txBody>
          <a:bodyPr/>
          <a:lstStyle/>
          <a:p>
            <a:pPr>
              <a:lnSpc>
                <a:spcPct val="100000"/>
              </a:lnSpc>
            </a:pPr>
            <a:r>
              <a:rPr lang="ru-RU" sz="1600" b="1" cap="none" dirty="0">
                <a:effectLst/>
                <a:latin typeface="Arial Narrow" panose="020B0606020202030204" pitchFamily="34" charset="0"/>
              </a:rPr>
              <a:t>Обязанности ответственных лиц:</a:t>
            </a:r>
          </a:p>
        </p:txBody>
      </p:sp>
      <p:sp>
        <p:nvSpPr>
          <p:cNvPr id="18" name="Прямоугольник 17"/>
          <p:cNvSpPr/>
          <p:nvPr/>
        </p:nvSpPr>
        <p:spPr>
          <a:xfrm>
            <a:off x="7884368" y="4596968"/>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21" name="Rectangle 4"/>
          <p:cNvSpPr/>
          <p:nvPr/>
        </p:nvSpPr>
        <p:spPr>
          <a:xfrm>
            <a:off x="8146786" y="1084532"/>
            <a:ext cx="903643" cy="59101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a:effectLst>
                  <a:outerShdw blurRad="38100" dist="38100" dir="2700000" algn="tl">
                    <a:srgbClr val="000000">
                      <a:alpha val="43137"/>
                    </a:srgbClr>
                  </a:outerShdw>
                </a:effectLst>
                <a:latin typeface="Arial Black" panose="020B0A04020102020204" pitchFamily="34" charset="0"/>
              </a:rPr>
              <a:t>0</a:t>
            </a:r>
            <a:r>
              <a:rPr lang="ru-RU" sz="2700" dirty="0">
                <a:effectLst>
                  <a:outerShdw blurRad="38100" dist="38100" dir="2700000" algn="tl">
                    <a:srgbClr val="000000">
                      <a:alpha val="43137"/>
                    </a:srgbClr>
                  </a:outerShdw>
                </a:effectLst>
                <a:latin typeface="Arial Black" panose="020B0A04020102020204" pitchFamily="34" charset="0"/>
              </a:rPr>
              <a:t>2</a:t>
            </a:r>
            <a:endParaRPr lang="en-US" sz="2700" dirty="0">
              <a:effectLst>
                <a:outerShdw blurRad="38100" dist="38100" dir="2700000" algn="tl">
                  <a:srgbClr val="000000">
                    <a:alpha val="43137"/>
                  </a:srgbClr>
                </a:outerShdw>
              </a:effectLst>
              <a:latin typeface="Arial Black" panose="020B0A04020102020204" pitchFamily="34" charset="0"/>
            </a:endParaRPr>
          </a:p>
        </p:txBody>
      </p:sp>
      <p:sp>
        <p:nvSpPr>
          <p:cNvPr id="22" name="Пятиугольник 21"/>
          <p:cNvSpPr/>
          <p:nvPr/>
        </p:nvSpPr>
        <p:spPr>
          <a:xfrm flipH="1">
            <a:off x="2778644" y="1008648"/>
            <a:ext cx="5368139" cy="715575"/>
          </a:xfrm>
          <a:prstGeom prst="homePlat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500" b="1" dirty="0">
                <a:solidFill>
                  <a:schemeClr val="accent1">
                    <a:lumMod val="75000"/>
                  </a:schemeClr>
                </a:solidFill>
                <a:latin typeface="Arial Narrow" panose="020B0606020202030204" pitchFamily="34" charset="0"/>
              </a:rPr>
              <a:t>Осуществлять </a:t>
            </a:r>
            <a:r>
              <a:rPr lang="ru-RU" sz="1500" b="1" dirty="0">
                <a:solidFill>
                  <a:srgbClr val="C00000"/>
                </a:solidFill>
                <a:latin typeface="Arial Narrow" panose="020B0606020202030204" pitchFamily="34" charset="0"/>
              </a:rPr>
              <a:t>консультирование</a:t>
            </a:r>
            <a:r>
              <a:rPr lang="ru-RU" sz="1500" b="1" dirty="0">
                <a:solidFill>
                  <a:schemeClr val="accent1">
                    <a:lumMod val="75000"/>
                  </a:schemeClr>
                </a:solidFill>
                <a:latin typeface="Arial Narrow" panose="020B0606020202030204" pitchFamily="34" charset="0"/>
              </a:rPr>
              <a:t> муниципальных служащих </a:t>
            </a:r>
            <a:r>
              <a:rPr lang="ru-RU" sz="1500" b="1" dirty="0">
                <a:solidFill>
                  <a:srgbClr val="C00000"/>
                </a:solidFill>
                <a:latin typeface="Arial Narrow" panose="020B0606020202030204" pitchFamily="34" charset="0"/>
              </a:rPr>
              <a:t>по заполнению и представлению справок </a:t>
            </a:r>
            <a:r>
              <a:rPr lang="ru-RU" sz="1500" b="1" dirty="0">
                <a:solidFill>
                  <a:schemeClr val="accent1">
                    <a:lumMod val="75000"/>
                  </a:schemeClr>
                </a:solidFill>
                <a:latin typeface="Arial Narrow" panose="020B0606020202030204" pitchFamily="34" charset="0"/>
              </a:rPr>
              <a:t>о доходах</a:t>
            </a:r>
          </a:p>
        </p:txBody>
      </p:sp>
      <p:sp>
        <p:nvSpPr>
          <p:cNvPr id="23" name="Пятиугольник 22"/>
          <p:cNvSpPr/>
          <p:nvPr/>
        </p:nvSpPr>
        <p:spPr>
          <a:xfrm>
            <a:off x="3688151" y="2151481"/>
            <a:ext cx="5103527" cy="1139571"/>
          </a:xfrm>
          <a:prstGeom prst="homePlat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a:solidFill>
                  <a:schemeClr val="accent1">
                    <a:lumMod val="75000"/>
                  </a:schemeClr>
                </a:solidFill>
                <a:latin typeface="Arial Narrow" panose="020B0606020202030204" pitchFamily="34" charset="0"/>
              </a:rPr>
              <a:t>По завершению декларационной кампании </a:t>
            </a:r>
            <a:r>
              <a:rPr lang="ru-RU" sz="1500" b="1" dirty="0">
                <a:solidFill>
                  <a:srgbClr val="C00000"/>
                </a:solidFill>
                <a:latin typeface="Arial Narrow" panose="020B0606020202030204" pitchFamily="34" charset="0"/>
              </a:rPr>
              <a:t>формировать отчет</a:t>
            </a:r>
            <a:r>
              <a:rPr lang="ru-RU" sz="1500" b="1" dirty="0">
                <a:solidFill>
                  <a:schemeClr val="accent1">
                    <a:lumMod val="75000"/>
                  </a:schemeClr>
                </a:solidFill>
                <a:latin typeface="Arial Narrow" panose="020B0606020202030204" pitchFamily="34" charset="0"/>
              </a:rPr>
              <a:t> и представлять его представителю нанимателя (работодателю) </a:t>
            </a:r>
            <a:r>
              <a:rPr lang="ru-RU" sz="1500" b="1" dirty="0">
                <a:solidFill>
                  <a:srgbClr val="C00000"/>
                </a:solidFill>
                <a:latin typeface="Arial Narrow" panose="020B0606020202030204" pitchFamily="34" charset="0"/>
              </a:rPr>
              <a:t>о количестве лиц, не представивших сведения и нарушивших срок </a:t>
            </a:r>
            <a:r>
              <a:rPr lang="ru-RU" sz="1500" b="1" dirty="0">
                <a:solidFill>
                  <a:schemeClr val="accent1">
                    <a:lumMod val="75000"/>
                  </a:schemeClr>
                </a:solidFill>
                <a:latin typeface="Arial Narrow" panose="020B0606020202030204" pitchFamily="34" charset="0"/>
              </a:rPr>
              <a:t>их представления</a:t>
            </a:r>
          </a:p>
        </p:txBody>
      </p:sp>
      <p:sp>
        <p:nvSpPr>
          <p:cNvPr id="24" name="Rectangle 4"/>
          <p:cNvSpPr/>
          <p:nvPr/>
        </p:nvSpPr>
        <p:spPr>
          <a:xfrm>
            <a:off x="2796169" y="2260346"/>
            <a:ext cx="903643" cy="95095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a:effectLst>
                  <a:outerShdw blurRad="38100" dist="38100" dir="2700000" algn="tl">
                    <a:srgbClr val="000000">
                      <a:alpha val="43137"/>
                    </a:srgbClr>
                  </a:outerShdw>
                </a:effectLst>
                <a:latin typeface="Arial Black" panose="020B0A04020102020204" pitchFamily="34" charset="0"/>
              </a:rPr>
              <a:t>0</a:t>
            </a:r>
            <a:r>
              <a:rPr lang="ru-RU" sz="2700" dirty="0">
                <a:effectLst>
                  <a:outerShdw blurRad="38100" dist="38100" dir="2700000" algn="tl">
                    <a:srgbClr val="000000">
                      <a:alpha val="43137"/>
                    </a:srgbClr>
                  </a:outerShdw>
                </a:effectLst>
                <a:latin typeface="Arial Black" panose="020B0A04020102020204" pitchFamily="34" charset="0"/>
              </a:rPr>
              <a:t>3</a:t>
            </a:r>
            <a:endParaRPr lang="en-US" sz="2700" dirty="0">
              <a:effectLst>
                <a:outerShdw blurRad="38100" dist="38100" dir="2700000" algn="tl">
                  <a:srgbClr val="000000">
                    <a:alpha val="43137"/>
                  </a:srgbClr>
                </a:outerShdw>
              </a:effectLst>
              <a:latin typeface="Arial Black" panose="020B0A04020102020204" pitchFamily="34" charset="0"/>
            </a:endParaRPr>
          </a:p>
        </p:txBody>
      </p:sp>
      <p:sp>
        <p:nvSpPr>
          <p:cNvPr id="29" name="TextBox 28"/>
          <p:cNvSpPr txBox="1"/>
          <p:nvPr/>
        </p:nvSpPr>
        <p:spPr>
          <a:xfrm>
            <a:off x="2929461" y="3664586"/>
            <a:ext cx="5997542" cy="800219"/>
          </a:xfrm>
          <a:prstGeom prst="rect">
            <a:avLst/>
          </a:prstGeom>
          <a:noFill/>
        </p:spPr>
        <p:txBody>
          <a:bodyPr wrap="square" rtlCol="0">
            <a:spAutoFit/>
          </a:bodyPr>
          <a:lstStyle/>
          <a:p>
            <a:pPr algn="ctr"/>
            <a:r>
              <a:rPr lang="ru-RU" sz="1200" dirty="0">
                <a:latin typeface="72 Light" panose="020B0303030000000003" pitchFamily="34" charset="0"/>
                <a:cs typeface="72 Light" panose="020B0303030000000003" pitchFamily="34" charset="0"/>
              </a:rPr>
              <a:t>Инициировать антикоррупционные проверки с соблюдением Порядка, предусмотренного областным законом от 11.03.2008 № 14-оз</a:t>
            </a:r>
            <a:br>
              <a:rPr lang="ru-RU" sz="1200" dirty="0">
                <a:latin typeface="72 Light" panose="020B0303030000000003" pitchFamily="34" charset="0"/>
                <a:cs typeface="72 Light" panose="020B0303030000000003" pitchFamily="34" charset="0"/>
              </a:rPr>
            </a:br>
            <a:r>
              <a:rPr lang="ru-RU" sz="1200" dirty="0">
                <a:latin typeface="72 Light" panose="020B0303030000000003" pitchFamily="34" charset="0"/>
                <a:cs typeface="72 Light" panose="020B0303030000000003" pitchFamily="34" charset="0"/>
              </a:rPr>
              <a:t>«О правовом регулировании муниципальной службы в Ленинградской области»</a:t>
            </a:r>
          </a:p>
          <a:p>
            <a:r>
              <a:rPr lang="ru-RU" sz="1000" dirty="0">
                <a:latin typeface="72 Light" panose="020B0303030000000003" pitchFamily="34" charset="0"/>
                <a:cs typeface="72 Light" panose="020B0303030000000003" pitchFamily="34" charset="0"/>
              </a:rPr>
              <a:t> </a:t>
            </a:r>
          </a:p>
        </p:txBody>
      </p:sp>
      <p:cxnSp>
        <p:nvCxnSpPr>
          <p:cNvPr id="33" name="Скругленная соединительная линия 32"/>
          <p:cNvCxnSpPr/>
          <p:nvPr/>
        </p:nvCxnSpPr>
        <p:spPr>
          <a:xfrm rot="16200000" flipH="1">
            <a:off x="2514632" y="3042444"/>
            <a:ext cx="1069030" cy="482318"/>
          </a:xfrm>
          <a:prstGeom prst="curvedConnector2">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Подзаголовок 2"/>
          <p:cNvSpPr txBox="1">
            <a:spLocks/>
          </p:cNvSpPr>
          <p:nvPr/>
        </p:nvSpPr>
        <p:spPr>
          <a:xfrm>
            <a:off x="52812" y="284361"/>
            <a:ext cx="2434372" cy="33675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400" b="1" dirty="0">
                <a:solidFill>
                  <a:schemeClr val="tx2">
                    <a:lumMod val="75000"/>
                  </a:schemeClr>
                </a:solidFill>
                <a:latin typeface="Arial Black" panose="020B0A04020102020204" pitchFamily="34" charset="0"/>
              </a:rPr>
              <a:t>Обеспечение соблюдения муниципальными служащими запретов, ограничений</a:t>
            </a:r>
            <a:br>
              <a:rPr lang="ru-RU" sz="1400" b="1" dirty="0">
                <a:solidFill>
                  <a:schemeClr val="tx2">
                    <a:lumMod val="75000"/>
                  </a:schemeClr>
                </a:solidFill>
                <a:latin typeface="Arial Black" panose="020B0A04020102020204" pitchFamily="34" charset="0"/>
              </a:rPr>
            </a:br>
            <a:r>
              <a:rPr lang="ru-RU" sz="1400" b="1" dirty="0">
                <a:solidFill>
                  <a:schemeClr val="tx2">
                    <a:lumMod val="75000"/>
                  </a:schemeClr>
                </a:solidFill>
                <a:latin typeface="Arial Black" panose="020B0A04020102020204" pitchFamily="34" charset="0"/>
              </a:rPr>
              <a:t>и требований, установленных</a:t>
            </a:r>
            <a:br>
              <a:rPr lang="ru-RU" sz="1400" b="1" dirty="0">
                <a:solidFill>
                  <a:schemeClr val="tx2">
                    <a:lumMod val="75000"/>
                  </a:schemeClr>
                </a:solidFill>
                <a:latin typeface="Arial Black" panose="020B0A04020102020204" pitchFamily="34" charset="0"/>
              </a:rPr>
            </a:br>
            <a:r>
              <a:rPr lang="ru-RU" sz="1400" b="1" dirty="0">
                <a:solidFill>
                  <a:schemeClr val="tx2">
                    <a:lumMod val="75000"/>
                  </a:schemeClr>
                </a:solidFill>
                <a:latin typeface="Arial Black" panose="020B0A04020102020204" pitchFamily="34" charset="0"/>
              </a:rPr>
              <a:t>в целях противодействия коррупции</a:t>
            </a:r>
            <a:endParaRPr lang="ru-RU" sz="1400" dirty="0">
              <a:solidFill>
                <a:schemeClr val="tx2">
                  <a:lumMod val="75000"/>
                </a:schemeClr>
              </a:solidFill>
              <a:latin typeface="Arial Black" panose="020B0A04020102020204"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10" y="3182187"/>
            <a:ext cx="1360128" cy="1360128"/>
          </a:xfrm>
          <a:prstGeom prst="rect">
            <a:avLst/>
          </a:prstGeom>
        </p:spPr>
      </p:pic>
      <p:sp>
        <p:nvSpPr>
          <p:cNvPr id="16" name="Овал 15"/>
          <p:cNvSpPr/>
          <p:nvPr/>
        </p:nvSpPr>
        <p:spPr>
          <a:xfrm>
            <a:off x="8813888" y="4795639"/>
            <a:ext cx="27571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rPr>
              <a:t>6</a:t>
            </a:r>
          </a:p>
        </p:txBody>
      </p:sp>
    </p:spTree>
    <p:extLst>
      <p:ext uri="{BB962C8B-B14F-4D97-AF65-F5344CB8AC3E}">
        <p14:creationId xmlns:p14="http://schemas.microsoft.com/office/powerpoint/2010/main" val="9810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39" name="Прямоугольник 38"/>
          <p:cNvSpPr>
            <a:spLocks noChangeAspect="1"/>
          </p:cNvSpPr>
          <p:nvPr/>
        </p:nvSpPr>
        <p:spPr>
          <a:xfrm>
            <a:off x="-8878" y="84170"/>
            <a:ext cx="4580877" cy="49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одзаголовок 2"/>
          <p:cNvSpPr txBox="1">
            <a:spLocks/>
          </p:cNvSpPr>
          <p:nvPr/>
        </p:nvSpPr>
        <p:spPr>
          <a:xfrm>
            <a:off x="827584" y="987574"/>
            <a:ext cx="3456652" cy="5844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gn="l"/>
            <a:r>
              <a:rPr lang="ru-RU" sz="1400" b="1" dirty="0">
                <a:solidFill>
                  <a:schemeClr val="tx2">
                    <a:lumMod val="75000"/>
                  </a:schemeClr>
                </a:solidFill>
                <a:latin typeface="Arial" panose="020B0604020202020204" pitchFamily="34" charset="0"/>
                <a:cs typeface="Arial" panose="020B0604020202020204" pitchFamily="34" charset="0"/>
              </a:rPr>
              <a:t>Сопоставление справки</a:t>
            </a:r>
            <a:br>
              <a:rPr lang="ru-RU" sz="1400" b="1" dirty="0">
                <a:solidFill>
                  <a:schemeClr val="tx2">
                    <a:lumMod val="75000"/>
                  </a:schemeClr>
                </a:solidFill>
                <a:latin typeface="Arial" panose="020B0604020202020204" pitchFamily="34" charset="0"/>
                <a:cs typeface="Arial" panose="020B0604020202020204" pitchFamily="34" charset="0"/>
              </a:rPr>
            </a:br>
            <a:r>
              <a:rPr lang="ru-RU" sz="1400" b="1" dirty="0">
                <a:solidFill>
                  <a:schemeClr val="tx2">
                    <a:lumMod val="75000"/>
                  </a:schemeClr>
                </a:solidFill>
                <a:latin typeface="Arial" panose="020B0604020202020204" pitchFamily="34" charset="0"/>
                <a:cs typeface="Arial" panose="020B0604020202020204" pitchFamily="34" charset="0"/>
              </a:rPr>
              <a:t>за отчетный период со справками</a:t>
            </a:r>
            <a:br>
              <a:rPr lang="ru-RU" sz="1400" b="1" dirty="0">
                <a:solidFill>
                  <a:schemeClr val="tx2">
                    <a:lumMod val="75000"/>
                  </a:schemeClr>
                </a:solidFill>
                <a:latin typeface="Arial" panose="020B0604020202020204" pitchFamily="34" charset="0"/>
                <a:cs typeface="Arial" panose="020B0604020202020204" pitchFamily="34" charset="0"/>
              </a:rPr>
            </a:br>
            <a:r>
              <a:rPr lang="ru-RU" sz="1400" b="1" dirty="0">
                <a:solidFill>
                  <a:schemeClr val="tx2">
                    <a:lumMod val="75000"/>
                  </a:schemeClr>
                </a:solidFill>
                <a:latin typeface="Arial" panose="020B0604020202020204" pitchFamily="34" charset="0"/>
                <a:cs typeface="Arial" panose="020B0604020202020204" pitchFamily="34" charset="0"/>
              </a:rPr>
              <a:t>за 3 предшествующих периода</a:t>
            </a:r>
            <a:br>
              <a:rPr lang="ru-RU" sz="1400" b="1" dirty="0">
                <a:solidFill>
                  <a:schemeClr val="tx2">
                    <a:lumMod val="75000"/>
                  </a:schemeClr>
                </a:solidFill>
                <a:latin typeface="Arial" panose="020B0604020202020204" pitchFamily="34" charset="0"/>
                <a:cs typeface="Arial" panose="020B0604020202020204" pitchFamily="34" charset="0"/>
              </a:rPr>
            </a:br>
            <a:r>
              <a:rPr lang="ru-RU" sz="1400" b="1" dirty="0">
                <a:solidFill>
                  <a:schemeClr val="tx2">
                    <a:lumMod val="75000"/>
                  </a:schemeClr>
                </a:solidFill>
                <a:latin typeface="Arial" panose="020B0604020202020204" pitchFamily="34" charset="0"/>
                <a:cs typeface="Arial" panose="020B0604020202020204" pitchFamily="34" charset="0"/>
              </a:rPr>
              <a:t>и иной имеющейся информацией</a:t>
            </a:r>
          </a:p>
        </p:txBody>
      </p:sp>
      <p:sp>
        <p:nvSpPr>
          <p:cNvPr id="17" name="Прямоугольник 16"/>
          <p:cNvSpPr/>
          <p:nvPr/>
        </p:nvSpPr>
        <p:spPr>
          <a:xfrm>
            <a:off x="7884368" y="4596968"/>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11" name="Подзаголовок 2"/>
          <p:cNvSpPr txBox="1">
            <a:spLocks/>
          </p:cNvSpPr>
          <p:nvPr/>
        </p:nvSpPr>
        <p:spPr>
          <a:xfrm>
            <a:off x="1001017" y="284361"/>
            <a:ext cx="2434372" cy="6312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400" b="1" u="sng" dirty="0">
                <a:solidFill>
                  <a:srgbClr val="C00000"/>
                </a:solidFill>
                <a:latin typeface="Arial Black" panose="020B0A04020102020204" pitchFamily="34" charset="0"/>
              </a:rPr>
              <a:t>АНАЛИЗ СВЕДЕНИЙ</a:t>
            </a:r>
            <a:endParaRPr lang="ru-RU" sz="1400" u="sng" dirty="0">
              <a:solidFill>
                <a:srgbClr val="C00000"/>
              </a:solidFill>
              <a:latin typeface="Arial Black" panose="020B0A04020102020204" pitchFamily="34" charset="0"/>
            </a:endParaRPr>
          </a:p>
        </p:txBody>
      </p:sp>
      <p:sp>
        <p:nvSpPr>
          <p:cNvPr id="2" name="Овал 1"/>
          <p:cNvSpPr/>
          <p:nvPr/>
        </p:nvSpPr>
        <p:spPr>
          <a:xfrm>
            <a:off x="460934" y="1059582"/>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дзаголовок 2"/>
          <p:cNvSpPr txBox="1">
            <a:spLocks/>
          </p:cNvSpPr>
          <p:nvPr/>
        </p:nvSpPr>
        <p:spPr>
          <a:xfrm>
            <a:off x="823223" y="1819599"/>
            <a:ext cx="3456652" cy="5844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gn="just"/>
            <a:r>
              <a:rPr lang="ru-RU" sz="1400" b="1" dirty="0">
                <a:solidFill>
                  <a:schemeClr val="tx2">
                    <a:lumMod val="75000"/>
                  </a:schemeClr>
                </a:solidFill>
                <a:latin typeface="Arial" panose="020B0604020202020204" pitchFamily="34" charset="0"/>
                <a:cs typeface="Arial" panose="020B0604020202020204" pitchFamily="34" charset="0"/>
              </a:rPr>
              <a:t>Оформить результаты анализа</a:t>
            </a:r>
          </a:p>
        </p:txBody>
      </p:sp>
      <p:sp>
        <p:nvSpPr>
          <p:cNvPr id="19" name="Овал 18"/>
          <p:cNvSpPr/>
          <p:nvPr/>
        </p:nvSpPr>
        <p:spPr>
          <a:xfrm>
            <a:off x="480085" y="2075806"/>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право 2"/>
          <p:cNvSpPr/>
          <p:nvPr/>
        </p:nvSpPr>
        <p:spPr>
          <a:xfrm>
            <a:off x="3949492" y="1874650"/>
            <a:ext cx="487863" cy="47431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C:\Users\AV_LAV~1\AppData\Local\Temp\7zO03BEB7A0\справка о результатах анализа справок-изображения-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22585"/>
            <a:ext cx="3425206" cy="48444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4695190" y="112257"/>
            <a:ext cx="1028938" cy="3442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rgbClr val="00B050"/>
                </a:solidFill>
                <a:latin typeface="Arial Black" panose="020B0A04020102020204" pitchFamily="34" charset="0"/>
              </a:rPr>
              <a:t>ОБРАЗЕЦ</a:t>
            </a:r>
            <a:endParaRPr lang="ru-RU" b="1" dirty="0">
              <a:solidFill>
                <a:srgbClr val="00B050"/>
              </a:solidFill>
              <a:latin typeface="Arial Black" panose="020B0A04020102020204" pitchFamily="34" charset="0"/>
            </a:endParaRPr>
          </a:p>
        </p:txBody>
      </p:sp>
      <p:sp>
        <p:nvSpPr>
          <p:cNvPr id="20" name="Подзаголовок 2"/>
          <p:cNvSpPr txBox="1">
            <a:spLocks/>
          </p:cNvSpPr>
          <p:nvPr/>
        </p:nvSpPr>
        <p:spPr>
          <a:xfrm>
            <a:off x="613628" y="2571750"/>
            <a:ext cx="3335864" cy="62716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400" b="1" u="sng" dirty="0">
                <a:solidFill>
                  <a:srgbClr val="C00000"/>
                </a:solidFill>
                <a:latin typeface="Arial Black" panose="020B0A04020102020204" pitchFamily="34" charset="0"/>
              </a:rPr>
              <a:t>ОСУЩЕСТВЛЕНИЕ ПРОВЕРОК</a:t>
            </a:r>
            <a:endParaRPr lang="ru-RU" sz="1400" u="sng" dirty="0">
              <a:solidFill>
                <a:srgbClr val="C00000"/>
              </a:solidFill>
              <a:latin typeface="Arial Black" panose="020B0A04020102020204" pitchFamily="34" charset="0"/>
            </a:endParaRPr>
          </a:p>
        </p:txBody>
      </p:sp>
      <p:sp>
        <p:nvSpPr>
          <p:cNvPr id="21" name="Подзаголовок 2"/>
          <p:cNvSpPr txBox="1">
            <a:spLocks/>
          </p:cNvSpPr>
          <p:nvPr/>
        </p:nvSpPr>
        <p:spPr>
          <a:xfrm>
            <a:off x="757968" y="3300824"/>
            <a:ext cx="3679387" cy="12961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gn="l"/>
            <a:r>
              <a:rPr lang="ru-RU" sz="1400" b="1" dirty="0">
                <a:solidFill>
                  <a:schemeClr val="tx2">
                    <a:lumMod val="75000"/>
                  </a:schemeClr>
                </a:solidFill>
                <a:latin typeface="Arial" panose="020B0604020202020204" pitchFamily="34" charset="0"/>
                <a:cs typeface="Arial" panose="020B0604020202020204" pitchFamily="34" charset="0"/>
              </a:rPr>
              <a:t>Инициировать перед высшим должностным лицом направление запросов о предоставлении сведений, составляющих банковскую, налоговую или иную охраняемую законом тайну</a:t>
            </a:r>
          </a:p>
        </p:txBody>
      </p:sp>
      <p:sp>
        <p:nvSpPr>
          <p:cNvPr id="22" name="Овал 21"/>
          <p:cNvSpPr/>
          <p:nvPr/>
        </p:nvSpPr>
        <p:spPr>
          <a:xfrm>
            <a:off x="496938" y="3471354"/>
            <a:ext cx="72008" cy="720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8813888" y="4795639"/>
            <a:ext cx="27571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rPr>
              <a:t>7</a:t>
            </a:r>
          </a:p>
        </p:txBody>
      </p:sp>
    </p:spTree>
    <p:extLst>
      <p:ext uri="{BB962C8B-B14F-4D97-AF65-F5344CB8AC3E}">
        <p14:creationId xmlns:p14="http://schemas.microsoft.com/office/powerpoint/2010/main" val="65678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39" name="Прямоугольник 38"/>
          <p:cNvSpPr>
            <a:spLocks noChangeAspect="1"/>
          </p:cNvSpPr>
          <p:nvPr/>
        </p:nvSpPr>
        <p:spPr>
          <a:xfrm>
            <a:off x="-8877" y="84170"/>
            <a:ext cx="2636662" cy="49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7884368" y="4596968"/>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18" name="Подзаголовок 2"/>
          <p:cNvSpPr txBox="1">
            <a:spLocks/>
          </p:cNvSpPr>
          <p:nvPr/>
        </p:nvSpPr>
        <p:spPr>
          <a:xfrm>
            <a:off x="2885349" y="403700"/>
            <a:ext cx="2269869" cy="11521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400" b="1" dirty="0">
                <a:solidFill>
                  <a:schemeClr val="tx2">
                    <a:lumMod val="75000"/>
                  </a:schemeClr>
                </a:solidFill>
                <a:latin typeface="Arial" panose="020B0604020202020204" pitchFamily="34" charset="0"/>
                <a:cs typeface="Arial" panose="020B0604020202020204" pitchFamily="34" charset="0"/>
              </a:rPr>
              <a:t>Областным законом</a:t>
            </a:r>
            <a:br>
              <a:rPr lang="ru-RU" sz="1400" b="1" dirty="0">
                <a:solidFill>
                  <a:schemeClr val="tx2">
                    <a:lumMod val="75000"/>
                  </a:schemeClr>
                </a:solidFill>
                <a:latin typeface="Arial" panose="020B0604020202020204" pitchFamily="34" charset="0"/>
                <a:cs typeface="Arial" panose="020B0604020202020204" pitchFamily="34" charset="0"/>
              </a:rPr>
            </a:br>
            <a:r>
              <a:rPr lang="ru-RU" sz="1400" b="1" dirty="0">
                <a:solidFill>
                  <a:schemeClr val="tx2">
                    <a:lumMod val="75000"/>
                  </a:schemeClr>
                </a:solidFill>
                <a:latin typeface="Arial" panose="020B0604020202020204" pitchFamily="34" charset="0"/>
                <a:cs typeface="Arial" panose="020B0604020202020204" pitchFamily="34" charset="0"/>
              </a:rPr>
              <a:t>от </a:t>
            </a:r>
            <a:r>
              <a:rPr lang="en-US" sz="1400" b="1" dirty="0">
                <a:solidFill>
                  <a:schemeClr val="tx2">
                    <a:lumMod val="75000"/>
                  </a:schemeClr>
                </a:solidFill>
                <a:latin typeface="Arial" panose="020B0604020202020204" pitchFamily="34" charset="0"/>
                <a:cs typeface="Arial" panose="020B0604020202020204" pitchFamily="34" charset="0"/>
              </a:rPr>
              <a:t>06.07.2022 </a:t>
            </a:r>
            <a:r>
              <a:rPr lang="ru-RU" sz="1400" b="1" dirty="0">
                <a:solidFill>
                  <a:schemeClr val="tx2">
                    <a:lumMod val="75000"/>
                  </a:schemeClr>
                </a:solidFill>
                <a:latin typeface="Arial" panose="020B0604020202020204" pitchFamily="34" charset="0"/>
                <a:cs typeface="Arial" panose="020B0604020202020204" pitchFamily="34" charset="0"/>
              </a:rPr>
              <a:t>№</a:t>
            </a:r>
            <a:r>
              <a:rPr lang="en-US" sz="1400" b="1" dirty="0">
                <a:solidFill>
                  <a:schemeClr val="tx2">
                    <a:lumMod val="75000"/>
                  </a:schemeClr>
                </a:solidFill>
                <a:latin typeface="Arial" panose="020B0604020202020204" pitchFamily="34" charset="0"/>
                <a:cs typeface="Arial" panose="020B0604020202020204" pitchFamily="34" charset="0"/>
              </a:rPr>
              <a:t> 85-</a:t>
            </a:r>
            <a:r>
              <a:rPr lang="ru-RU" sz="1400" b="1" dirty="0">
                <a:solidFill>
                  <a:schemeClr val="tx2">
                    <a:lumMod val="75000"/>
                  </a:schemeClr>
                </a:solidFill>
                <a:latin typeface="Arial" panose="020B0604020202020204" pitchFamily="34" charset="0"/>
                <a:cs typeface="Arial" panose="020B0604020202020204" pitchFamily="34" charset="0"/>
              </a:rPr>
              <a:t>оз</a:t>
            </a:r>
          </a:p>
          <a:p>
            <a:r>
              <a:rPr lang="ru-RU" sz="1400" b="1" dirty="0">
                <a:solidFill>
                  <a:srgbClr val="C00000"/>
                </a:solidFill>
                <a:latin typeface="Arial" panose="020B0604020202020204" pitchFamily="34" charset="0"/>
                <a:cs typeface="Arial" panose="020B0604020202020204" pitchFamily="34" charset="0"/>
              </a:rPr>
              <a:t>внесены изменения</a:t>
            </a:r>
            <a:br>
              <a:rPr lang="ru-RU" sz="1400" b="1" dirty="0">
                <a:solidFill>
                  <a:schemeClr val="tx2">
                    <a:lumMod val="75000"/>
                  </a:schemeClr>
                </a:solidFill>
                <a:latin typeface="Arial" panose="020B0604020202020204" pitchFamily="34" charset="0"/>
                <a:cs typeface="Arial" panose="020B0604020202020204" pitchFamily="34" charset="0"/>
              </a:rPr>
            </a:br>
            <a:r>
              <a:rPr lang="ru-RU" sz="1400" b="1" dirty="0">
                <a:solidFill>
                  <a:schemeClr val="tx2">
                    <a:lumMod val="75000"/>
                  </a:schemeClr>
                </a:solidFill>
                <a:latin typeface="Arial" panose="020B0604020202020204" pitchFamily="34" charset="0"/>
                <a:cs typeface="Arial" panose="020B0604020202020204" pitchFamily="34" charset="0"/>
              </a:rPr>
              <a:t>в областной закон</a:t>
            </a:r>
            <a:br>
              <a:rPr lang="ru-RU" sz="1400" b="1" dirty="0">
                <a:solidFill>
                  <a:schemeClr val="tx2">
                    <a:lumMod val="75000"/>
                  </a:schemeClr>
                </a:solidFill>
                <a:latin typeface="Arial" panose="020B0604020202020204" pitchFamily="34" charset="0"/>
                <a:cs typeface="Arial" panose="020B0604020202020204" pitchFamily="34" charset="0"/>
              </a:rPr>
            </a:br>
            <a:r>
              <a:rPr lang="ru-RU" sz="1400" b="1" dirty="0">
                <a:solidFill>
                  <a:schemeClr val="tx2">
                    <a:lumMod val="75000"/>
                  </a:schemeClr>
                </a:solidFill>
                <a:latin typeface="Arial" panose="020B0604020202020204" pitchFamily="34" charset="0"/>
                <a:cs typeface="Arial" panose="020B0604020202020204" pitchFamily="34" charset="0"/>
              </a:rPr>
              <a:t>от 11.03.2008 № 14-оз</a:t>
            </a:r>
          </a:p>
        </p:txBody>
      </p:sp>
      <p:sp>
        <p:nvSpPr>
          <p:cNvPr id="12" name="Подзаголовок 2"/>
          <p:cNvSpPr txBox="1">
            <a:spLocks/>
          </p:cNvSpPr>
          <p:nvPr/>
        </p:nvSpPr>
        <p:spPr>
          <a:xfrm>
            <a:off x="215900" y="1419622"/>
            <a:ext cx="2145884"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600" b="1" dirty="0">
                <a:solidFill>
                  <a:schemeClr val="tx2">
                    <a:lumMod val="75000"/>
                  </a:schemeClr>
                </a:solidFill>
                <a:latin typeface="Arial Black" panose="020B0A04020102020204" pitchFamily="34" charset="0"/>
              </a:rPr>
              <a:t>Осуществление проверок</a:t>
            </a:r>
            <a:endParaRPr lang="ru-RU" sz="1600" dirty="0">
              <a:solidFill>
                <a:schemeClr val="tx2">
                  <a:lumMod val="75000"/>
                </a:schemeClr>
              </a:solidFill>
              <a:latin typeface="Arial Black" panose="020B0A04020102020204" pitchFamily="34" charset="0"/>
            </a:endParaRPr>
          </a:p>
        </p:txBody>
      </p:sp>
      <p:sp>
        <p:nvSpPr>
          <p:cNvPr id="3" name="AutoShape 2" descr="C:\Users\AV_LAV~1\AppData\Local\Temp\7zO0068951A\4957155.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 name="Picture 2" descr="C:\Users\AV_LAV~1\AppData\Local\Temp\7zO8E8B4287\Wavy_Bus-10_Single-0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69" y="2562770"/>
            <a:ext cx="1309945" cy="1309945"/>
          </a:xfrm>
          <a:prstGeom prst="rect">
            <a:avLst/>
          </a:prstGeom>
          <a:noFill/>
          <a:extLst>
            <a:ext uri="{909E8E84-426E-40DD-AFC4-6F175D3DCCD1}">
              <a14:hiddenFill xmlns:a14="http://schemas.microsoft.com/office/drawing/2010/main">
                <a:solidFill>
                  <a:srgbClr val="FFFFFF"/>
                </a:solidFill>
              </a14:hiddenFill>
            </a:ext>
          </a:extLst>
        </p:spPr>
      </p:pic>
      <p:sp>
        <p:nvSpPr>
          <p:cNvPr id="4" name="Левая фигурная скобка 3"/>
          <p:cNvSpPr/>
          <p:nvPr/>
        </p:nvSpPr>
        <p:spPr>
          <a:xfrm>
            <a:off x="2885349" y="403700"/>
            <a:ext cx="144016"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p:cNvSpPr/>
          <p:nvPr/>
        </p:nvSpPr>
        <p:spPr>
          <a:xfrm>
            <a:off x="4973581" y="403700"/>
            <a:ext cx="144016"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Стрелка вправо 5"/>
          <p:cNvSpPr/>
          <p:nvPr/>
        </p:nvSpPr>
        <p:spPr>
          <a:xfrm>
            <a:off x="5253479" y="727736"/>
            <a:ext cx="504056" cy="504056"/>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940152" y="267494"/>
            <a:ext cx="2851526" cy="5040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1">
                    <a:lumMod val="75000"/>
                  </a:schemeClr>
                </a:solidFill>
                <a:latin typeface="Arial" panose="020B0604020202020204" pitchFamily="34" charset="0"/>
                <a:cs typeface="Arial" panose="020B0604020202020204" pitchFamily="34" charset="0"/>
              </a:rPr>
              <a:t>Применение взысканий</a:t>
            </a:r>
            <a:br>
              <a:rPr lang="ru-RU" sz="1400" b="1" dirty="0">
                <a:solidFill>
                  <a:schemeClr val="accent1">
                    <a:lumMod val="75000"/>
                  </a:schemeClr>
                </a:solidFill>
                <a:latin typeface="Arial" panose="020B0604020202020204" pitchFamily="34" charset="0"/>
                <a:cs typeface="Arial" panose="020B0604020202020204" pitchFamily="34" charset="0"/>
              </a:rPr>
            </a:br>
            <a:r>
              <a:rPr lang="ru-RU" sz="1400" b="1" dirty="0">
                <a:solidFill>
                  <a:srgbClr val="C00000"/>
                </a:solidFill>
                <a:latin typeface="Arial" panose="020B0604020202020204" pitchFamily="34" charset="0"/>
                <a:cs typeface="Arial" panose="020B0604020202020204" pitchFamily="34" charset="0"/>
              </a:rPr>
              <a:t>без проведения проверки</a:t>
            </a:r>
          </a:p>
        </p:txBody>
      </p:sp>
      <p:sp>
        <p:nvSpPr>
          <p:cNvPr id="19" name="Подзаголовок 2"/>
          <p:cNvSpPr txBox="1">
            <a:spLocks/>
          </p:cNvSpPr>
          <p:nvPr/>
        </p:nvSpPr>
        <p:spPr>
          <a:xfrm>
            <a:off x="5940152" y="837939"/>
            <a:ext cx="3024336" cy="8386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gn="l"/>
            <a:r>
              <a:rPr lang="ru-RU" sz="1200" dirty="0">
                <a:solidFill>
                  <a:schemeClr val="tx2">
                    <a:lumMod val="75000"/>
                  </a:schemeClr>
                </a:solidFill>
                <a:latin typeface="Arial" panose="020B0604020202020204" pitchFamily="34" charset="0"/>
                <a:cs typeface="Arial" panose="020B0604020202020204" pitchFamily="34" charset="0"/>
              </a:rPr>
              <a:t>- с </a:t>
            </a:r>
            <a:r>
              <a:rPr lang="ru-RU" sz="1200" b="1" dirty="0">
                <a:solidFill>
                  <a:schemeClr val="tx2">
                    <a:lumMod val="75000"/>
                  </a:schemeClr>
                </a:solidFill>
                <a:latin typeface="Arial" panose="020B0604020202020204" pitchFamily="34" charset="0"/>
                <a:cs typeface="Arial" panose="020B0604020202020204" pitchFamily="34" charset="0"/>
              </a:rPr>
              <a:t>согласия</a:t>
            </a:r>
            <a:r>
              <a:rPr lang="ru-RU" sz="1200" dirty="0">
                <a:solidFill>
                  <a:schemeClr val="tx2">
                    <a:lumMod val="75000"/>
                  </a:schemeClr>
                </a:solidFill>
                <a:latin typeface="Arial" panose="020B0604020202020204" pitchFamily="34" charset="0"/>
                <a:cs typeface="Arial" panose="020B0604020202020204" pitchFamily="34" charset="0"/>
              </a:rPr>
              <a:t> служащего;</a:t>
            </a:r>
          </a:p>
          <a:p>
            <a:pPr algn="l"/>
            <a:r>
              <a:rPr lang="ru-RU" sz="1200" dirty="0">
                <a:solidFill>
                  <a:schemeClr val="tx2">
                    <a:lumMod val="75000"/>
                  </a:schemeClr>
                </a:solidFill>
                <a:latin typeface="Arial" panose="020B0604020202020204" pitchFamily="34" charset="0"/>
                <a:cs typeface="Arial" panose="020B0604020202020204" pitchFamily="34" charset="0"/>
              </a:rPr>
              <a:t>- при наличии письменных </a:t>
            </a:r>
            <a:r>
              <a:rPr lang="ru-RU" sz="1200" b="1" dirty="0">
                <a:solidFill>
                  <a:schemeClr val="tx2">
                    <a:lumMod val="75000"/>
                  </a:schemeClr>
                </a:solidFill>
                <a:latin typeface="Arial" panose="020B0604020202020204" pitchFamily="34" charset="0"/>
                <a:cs typeface="Arial" panose="020B0604020202020204" pitchFamily="34" charset="0"/>
              </a:rPr>
              <a:t>пояснений</a:t>
            </a:r>
            <a:r>
              <a:rPr lang="ru-RU" sz="1200" dirty="0">
                <a:solidFill>
                  <a:schemeClr val="tx2">
                    <a:lumMod val="75000"/>
                  </a:schemeClr>
                </a:solidFill>
                <a:latin typeface="Arial" panose="020B0604020202020204" pitchFamily="34" charset="0"/>
                <a:cs typeface="Arial" panose="020B0604020202020204" pitchFamily="34" charset="0"/>
              </a:rPr>
              <a:t>;</a:t>
            </a:r>
          </a:p>
          <a:p>
            <a:pPr algn="l"/>
            <a:r>
              <a:rPr lang="ru-RU" sz="1200" dirty="0">
                <a:solidFill>
                  <a:schemeClr val="tx2">
                    <a:lumMod val="75000"/>
                  </a:schemeClr>
                </a:solidFill>
                <a:latin typeface="Arial" panose="020B0604020202020204" pitchFamily="34" charset="0"/>
                <a:cs typeface="Arial" panose="020B0604020202020204" pitchFamily="34" charset="0"/>
              </a:rPr>
              <a:t>- при </a:t>
            </a:r>
            <a:r>
              <a:rPr lang="ru-RU" sz="1200" b="1" dirty="0">
                <a:solidFill>
                  <a:schemeClr val="tx2">
                    <a:lumMod val="75000"/>
                  </a:schemeClr>
                </a:solidFill>
                <a:latin typeface="Arial" panose="020B0604020202020204" pitchFamily="34" charset="0"/>
                <a:cs typeface="Arial" panose="020B0604020202020204" pitchFamily="34" charset="0"/>
              </a:rPr>
              <a:t>признании</a:t>
            </a:r>
            <a:r>
              <a:rPr lang="ru-RU" sz="1200" dirty="0">
                <a:solidFill>
                  <a:schemeClr val="tx2">
                    <a:lumMod val="75000"/>
                  </a:schemeClr>
                </a:solidFill>
                <a:latin typeface="Arial" panose="020B0604020202020204" pitchFamily="34" charset="0"/>
                <a:cs typeface="Arial" panose="020B0604020202020204" pitchFamily="34" charset="0"/>
              </a:rPr>
              <a:t> им </a:t>
            </a:r>
            <a:r>
              <a:rPr lang="ru-RU" sz="1200" b="1" dirty="0">
                <a:solidFill>
                  <a:schemeClr val="tx2">
                    <a:lumMod val="75000"/>
                  </a:schemeClr>
                </a:solidFill>
                <a:latin typeface="Arial" panose="020B0604020202020204" pitchFamily="34" charset="0"/>
                <a:cs typeface="Arial" panose="020B0604020202020204" pitchFamily="34" charset="0"/>
              </a:rPr>
              <a:t>факта</a:t>
            </a:r>
            <a:r>
              <a:rPr lang="ru-RU" sz="1200" dirty="0">
                <a:solidFill>
                  <a:schemeClr val="tx2">
                    <a:lumMod val="75000"/>
                  </a:schemeClr>
                </a:solidFill>
                <a:latin typeface="Arial" panose="020B0604020202020204" pitchFamily="34" charset="0"/>
                <a:cs typeface="Arial" panose="020B0604020202020204" pitchFamily="34" charset="0"/>
              </a:rPr>
              <a:t> совершения коррупционного правонарушения.</a:t>
            </a:r>
            <a:endParaRPr lang="ru-RU" sz="1400" b="1" dirty="0">
              <a:solidFill>
                <a:schemeClr val="tx2">
                  <a:lumMod val="75000"/>
                </a:schemeClr>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3190084" y="2139702"/>
            <a:ext cx="3566993" cy="206327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1">
                    <a:lumMod val="75000"/>
                  </a:schemeClr>
                </a:solidFill>
                <a:latin typeface="Arial" panose="020B0604020202020204" pitchFamily="34" charset="0"/>
                <a:cs typeface="Arial" panose="020B0604020202020204" pitchFamily="34" charset="0"/>
              </a:rPr>
              <a:t>Обзор практики привлечения</a:t>
            </a:r>
            <a:br>
              <a:rPr lang="ru-RU" sz="1200" b="1" dirty="0">
                <a:solidFill>
                  <a:schemeClr val="accent1">
                    <a:lumMod val="75000"/>
                  </a:schemeClr>
                </a:solidFill>
                <a:latin typeface="Arial" panose="020B0604020202020204" pitchFamily="34" charset="0"/>
                <a:cs typeface="Arial" panose="020B0604020202020204" pitchFamily="34" charset="0"/>
              </a:rPr>
            </a:br>
            <a:r>
              <a:rPr lang="ru-RU" sz="1200" b="1" dirty="0">
                <a:solidFill>
                  <a:schemeClr val="accent1">
                    <a:lumMod val="75000"/>
                  </a:schemeClr>
                </a:solidFill>
                <a:latin typeface="Arial" panose="020B0604020202020204" pitchFamily="34" charset="0"/>
                <a:cs typeface="Arial" panose="020B0604020202020204" pitchFamily="34" charset="0"/>
              </a:rPr>
              <a:t>к ответственности </a:t>
            </a:r>
            <a:r>
              <a:rPr lang="ru-RU" sz="1200" dirty="0">
                <a:solidFill>
                  <a:schemeClr val="accent1">
                    <a:lumMod val="75000"/>
                  </a:schemeClr>
                </a:solidFill>
                <a:latin typeface="Arial" panose="020B0604020202020204" pitchFamily="34" charset="0"/>
                <a:cs typeface="Arial" panose="020B0604020202020204" pitchFamily="34" charset="0"/>
              </a:rPr>
              <a:t>государственных (муниципальных) служащих</a:t>
            </a:r>
            <a:br>
              <a:rPr lang="ru-RU" sz="1200" dirty="0">
                <a:solidFill>
                  <a:schemeClr val="accent1">
                    <a:lumMod val="75000"/>
                  </a:schemeClr>
                </a:solidFill>
                <a:latin typeface="Arial" panose="020B0604020202020204" pitchFamily="34" charset="0"/>
                <a:cs typeface="Arial" panose="020B0604020202020204" pitchFamily="34" charset="0"/>
              </a:rPr>
            </a:br>
            <a:r>
              <a:rPr lang="ru-RU" sz="1200" dirty="0">
                <a:solidFill>
                  <a:schemeClr val="accent1">
                    <a:lumMod val="75000"/>
                  </a:schemeClr>
                </a:solidFill>
                <a:latin typeface="Arial" panose="020B0604020202020204" pitchFamily="34" charset="0"/>
                <a:cs typeface="Arial" panose="020B0604020202020204" pitchFamily="34" charset="0"/>
              </a:rPr>
              <a:t>за несоблюдение ограничений и запретов, неисполнение обязанностей, установленных в целях противодействия коррупции</a:t>
            </a:r>
            <a:br>
              <a:rPr lang="ru-RU" sz="1200" dirty="0">
                <a:solidFill>
                  <a:schemeClr val="accent1">
                    <a:lumMod val="75000"/>
                  </a:schemeClr>
                </a:solidFill>
                <a:latin typeface="Arial" panose="020B0604020202020204" pitchFamily="34" charset="0"/>
                <a:cs typeface="Arial" panose="020B0604020202020204" pitchFamily="34" charset="0"/>
              </a:rPr>
            </a:br>
            <a:r>
              <a:rPr lang="ru-RU" sz="1200" dirty="0">
                <a:solidFill>
                  <a:schemeClr val="accent1">
                    <a:lumMod val="75000"/>
                  </a:schemeClr>
                </a:solidFill>
                <a:latin typeface="Arial" panose="020B0604020202020204" pitchFamily="34" charset="0"/>
                <a:cs typeface="Arial" panose="020B0604020202020204" pitchFamily="34" charset="0"/>
              </a:rPr>
              <a:t>(версия 2.0)</a:t>
            </a:r>
          </a:p>
          <a:p>
            <a:pPr algn="ctr"/>
            <a:r>
              <a:rPr lang="ru-RU" sz="1200" dirty="0">
                <a:solidFill>
                  <a:schemeClr val="accent1">
                    <a:lumMod val="75000"/>
                  </a:schemeClr>
                </a:solidFill>
                <a:latin typeface="Arial" panose="020B0604020202020204" pitchFamily="34" charset="0"/>
                <a:cs typeface="Arial" panose="020B0604020202020204" pitchFamily="34" charset="0"/>
              </a:rPr>
              <a:t>(письмо Минтруда России</a:t>
            </a:r>
            <a:br>
              <a:rPr lang="ru-RU" sz="1200" dirty="0">
                <a:solidFill>
                  <a:schemeClr val="accent1">
                    <a:lumMod val="75000"/>
                  </a:schemeClr>
                </a:solidFill>
                <a:latin typeface="Arial" panose="020B0604020202020204" pitchFamily="34" charset="0"/>
                <a:cs typeface="Arial" panose="020B0604020202020204" pitchFamily="34" charset="0"/>
              </a:rPr>
            </a:br>
            <a:r>
              <a:rPr lang="ru-RU" sz="1200" dirty="0">
                <a:solidFill>
                  <a:schemeClr val="accent1">
                    <a:lumMod val="75000"/>
                  </a:schemeClr>
                </a:solidFill>
                <a:latin typeface="Arial" panose="020B0604020202020204" pitchFamily="34" charset="0"/>
                <a:cs typeface="Arial" panose="020B0604020202020204" pitchFamily="34" charset="0"/>
              </a:rPr>
              <a:t>от 15.04.2022 № 28-6/10/П-2479)</a:t>
            </a:r>
          </a:p>
        </p:txBody>
      </p:sp>
      <p:pic>
        <p:nvPicPr>
          <p:cNvPr id="2054" name="Picture 6" descr="C:\Users\av_lavrushina\AppData\Local\Packages\Microsoft.Windows.Photos_8wekyb3d8bbwe\TempState\ShareServiceTempFolder\qr-code (4).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277" y="2249225"/>
            <a:ext cx="1368179" cy="1368179"/>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6228184" y="3868982"/>
            <a:ext cx="2670998" cy="868050"/>
          </a:xfrm>
          <a:prstGeom prst="roundRect">
            <a:avLst/>
          </a:prstGeom>
          <a:ln w="19050">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a:solidFill>
                  <a:srgbClr val="C00000"/>
                </a:solidFill>
                <a:latin typeface="Arial" panose="020B0604020202020204" pitchFamily="34" charset="0"/>
                <a:cs typeface="Arial" panose="020B0604020202020204" pitchFamily="34" charset="0"/>
              </a:rPr>
              <a:t>Содержит типовую процедуру применения взысканий</a:t>
            </a:r>
            <a:br>
              <a:rPr lang="ru-RU" sz="1200" b="1" dirty="0">
                <a:solidFill>
                  <a:srgbClr val="C00000"/>
                </a:solidFill>
                <a:latin typeface="Arial" panose="020B0604020202020204" pitchFamily="34" charset="0"/>
                <a:cs typeface="Arial" panose="020B0604020202020204" pitchFamily="34" charset="0"/>
              </a:rPr>
            </a:br>
            <a:r>
              <a:rPr lang="ru-RU" sz="1200" b="1" dirty="0">
                <a:solidFill>
                  <a:srgbClr val="C00000"/>
                </a:solidFill>
                <a:latin typeface="Arial" panose="020B0604020202020204" pitchFamily="34" charset="0"/>
                <a:cs typeface="Arial" panose="020B0604020202020204" pitchFamily="34" charset="0"/>
              </a:rPr>
              <a:t>в упрощенном порядке</a:t>
            </a:r>
          </a:p>
        </p:txBody>
      </p:sp>
      <p:sp>
        <p:nvSpPr>
          <p:cNvPr id="20" name="Овал 19"/>
          <p:cNvSpPr/>
          <p:nvPr/>
        </p:nvSpPr>
        <p:spPr>
          <a:xfrm>
            <a:off x="8813888" y="4795639"/>
            <a:ext cx="27571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rPr>
              <a:t>8</a:t>
            </a:r>
          </a:p>
        </p:txBody>
      </p:sp>
    </p:spTree>
    <p:extLst>
      <p:ext uri="{BB962C8B-B14F-4D97-AF65-F5344CB8AC3E}">
        <p14:creationId xmlns:p14="http://schemas.microsoft.com/office/powerpoint/2010/main" val="190756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21860" y="4559192"/>
            <a:ext cx="907310" cy="388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sp>
        <p:nvSpPr>
          <p:cNvPr id="39" name="Прямоугольник 38"/>
          <p:cNvSpPr>
            <a:spLocks noChangeAspect="1"/>
          </p:cNvSpPr>
          <p:nvPr/>
        </p:nvSpPr>
        <p:spPr>
          <a:xfrm>
            <a:off x="-8877" y="84170"/>
            <a:ext cx="2594590" cy="49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одзаголовок 2"/>
          <p:cNvSpPr txBox="1">
            <a:spLocks/>
          </p:cNvSpPr>
          <p:nvPr/>
        </p:nvSpPr>
        <p:spPr>
          <a:xfrm>
            <a:off x="71232" y="498401"/>
            <a:ext cx="2434372" cy="24705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ru-RU" sz="1600" b="1" dirty="0">
                <a:solidFill>
                  <a:schemeClr val="tx2">
                    <a:lumMod val="75000"/>
                  </a:schemeClr>
                </a:solidFill>
                <a:latin typeface="Arial Black" panose="020B0A04020102020204" pitchFamily="34" charset="0"/>
              </a:rPr>
              <a:t>Обеспечение деятельности комиссии</a:t>
            </a:r>
            <a:br>
              <a:rPr lang="ru-RU" sz="1600" b="1" dirty="0">
                <a:solidFill>
                  <a:schemeClr val="tx2">
                    <a:lumMod val="75000"/>
                  </a:schemeClr>
                </a:solidFill>
                <a:latin typeface="Arial Black" panose="020B0A04020102020204" pitchFamily="34" charset="0"/>
              </a:rPr>
            </a:br>
            <a:r>
              <a:rPr lang="ru-RU" sz="1600" b="1" dirty="0">
                <a:solidFill>
                  <a:schemeClr val="tx2">
                    <a:lumMod val="75000"/>
                  </a:schemeClr>
                </a:solidFill>
                <a:latin typeface="Arial Black" panose="020B0A04020102020204" pitchFamily="34" charset="0"/>
              </a:rPr>
              <a:t>по соблюдению требований </a:t>
            </a:r>
            <a:br>
              <a:rPr lang="ru-RU" sz="1600" b="1" dirty="0">
                <a:solidFill>
                  <a:schemeClr val="tx2">
                    <a:lumMod val="75000"/>
                  </a:schemeClr>
                </a:solidFill>
                <a:latin typeface="Arial Black" panose="020B0A04020102020204" pitchFamily="34" charset="0"/>
              </a:rPr>
            </a:br>
            <a:r>
              <a:rPr lang="ru-RU" sz="1600" b="1" dirty="0">
                <a:solidFill>
                  <a:schemeClr val="tx2">
                    <a:lumMod val="75000"/>
                  </a:schemeClr>
                </a:solidFill>
                <a:latin typeface="Arial Black" panose="020B0A04020102020204" pitchFamily="34" charset="0"/>
              </a:rPr>
              <a:t>к служебному поведению</a:t>
            </a:r>
            <a:br>
              <a:rPr lang="ru-RU" sz="1600" b="1" dirty="0">
                <a:solidFill>
                  <a:schemeClr val="tx2">
                    <a:lumMod val="75000"/>
                  </a:schemeClr>
                </a:solidFill>
                <a:latin typeface="Arial Black" panose="020B0A04020102020204" pitchFamily="34" charset="0"/>
              </a:rPr>
            </a:br>
            <a:r>
              <a:rPr lang="ru-RU" sz="1600" b="1" dirty="0">
                <a:solidFill>
                  <a:schemeClr val="tx2">
                    <a:lumMod val="75000"/>
                  </a:schemeClr>
                </a:solidFill>
                <a:latin typeface="Arial Black" panose="020B0A04020102020204" pitchFamily="34" charset="0"/>
              </a:rPr>
              <a:t>и урегулированию конфликта интересов</a:t>
            </a:r>
          </a:p>
        </p:txBody>
      </p:sp>
      <p:sp>
        <p:nvSpPr>
          <p:cNvPr id="10" name="Прямоугольник 9"/>
          <p:cNvSpPr/>
          <p:nvPr/>
        </p:nvSpPr>
        <p:spPr>
          <a:xfrm>
            <a:off x="8044435" y="4795639"/>
            <a:ext cx="90731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ru-RU"/>
          </a:p>
        </p:txBody>
      </p:sp>
      <p:pic>
        <p:nvPicPr>
          <p:cNvPr id="4098" name="Picture 2" descr="C:\Users\AV_LAV~1\AppData\Local\Temp\7zOC85EA3F5\Wavy_Bus-19_Single-02.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5944" y="3075806"/>
            <a:ext cx="1558915" cy="1558915"/>
          </a:xfrm>
          <a:prstGeom prst="rect">
            <a:avLst/>
          </a:prstGeom>
          <a:solidFill>
            <a:schemeClr val="accent1">
              <a:lumMod val="20000"/>
              <a:lumOff val="80000"/>
            </a:schemeClr>
          </a:solidFill>
        </p:spPr>
      </p:pic>
      <p:sp>
        <p:nvSpPr>
          <p:cNvPr id="13" name="Заголовок 1"/>
          <p:cNvSpPr txBox="1">
            <a:spLocks/>
          </p:cNvSpPr>
          <p:nvPr/>
        </p:nvSpPr>
        <p:spPr>
          <a:xfrm>
            <a:off x="2613519" y="406157"/>
            <a:ext cx="3672408" cy="28659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lang="ru-RU" sz="3300" kern="1200" cap="all" baseline="0" dirty="0">
                <a:solidFill>
                  <a:srgbClr val="1A315C"/>
                </a:solidFill>
                <a:effectLst>
                  <a:outerShdw blurRad="63500" dist="38100" dir="5400000" algn="t" rotWithShape="0">
                    <a:prstClr val="black">
                      <a:alpha val="25000"/>
                    </a:prstClr>
                  </a:outerShdw>
                </a:effectLst>
                <a:latin typeface="Bebas Neue Bold" pitchFamily="34" charset="-52"/>
                <a:ea typeface="+mj-ea"/>
                <a:cs typeface="+mj-cs"/>
              </a:defRPr>
            </a:lvl1pPr>
          </a:lstStyle>
          <a:p>
            <a:pPr>
              <a:lnSpc>
                <a:spcPct val="100000"/>
              </a:lnSpc>
            </a:pPr>
            <a:r>
              <a:rPr lang="ru-RU" sz="1600" b="1" cap="none" dirty="0">
                <a:effectLst/>
                <a:latin typeface="Arial Narrow" panose="020B0606020202030204" pitchFamily="34" charset="0"/>
              </a:rPr>
              <a:t>Обязанности ответственных лиц:</a:t>
            </a:r>
          </a:p>
        </p:txBody>
      </p:sp>
      <p:sp>
        <p:nvSpPr>
          <p:cNvPr id="18" name="Пятиугольник 17"/>
          <p:cNvSpPr/>
          <p:nvPr/>
        </p:nvSpPr>
        <p:spPr>
          <a:xfrm>
            <a:off x="3678547" y="880961"/>
            <a:ext cx="5103527" cy="645273"/>
          </a:xfrm>
          <a:prstGeom prst="homePlat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a:solidFill>
                  <a:srgbClr val="C00000"/>
                </a:solidFill>
                <a:latin typeface="Arial Narrow" panose="020B0606020202030204" pitchFamily="34" charset="0"/>
              </a:rPr>
              <a:t>Обеспечить деятельность </a:t>
            </a:r>
            <a:r>
              <a:rPr lang="ru-RU" sz="1500" b="1" dirty="0">
                <a:solidFill>
                  <a:schemeClr val="accent1">
                    <a:lumMod val="75000"/>
                  </a:schemeClr>
                </a:solidFill>
                <a:latin typeface="Arial Narrow" panose="020B0606020202030204" pitchFamily="34" charset="0"/>
              </a:rPr>
              <a:t>комиссий, участвовать</a:t>
            </a:r>
            <a:br>
              <a:rPr lang="ru-RU" sz="1500" b="1" dirty="0">
                <a:solidFill>
                  <a:schemeClr val="accent1">
                    <a:lumMod val="75000"/>
                  </a:schemeClr>
                </a:solidFill>
                <a:latin typeface="Arial Narrow" panose="020B0606020202030204" pitchFamily="34" charset="0"/>
              </a:rPr>
            </a:br>
            <a:r>
              <a:rPr lang="ru-RU" sz="1500" b="1" dirty="0">
                <a:solidFill>
                  <a:schemeClr val="accent1">
                    <a:lumMod val="75000"/>
                  </a:schemeClr>
                </a:solidFill>
                <a:latin typeface="Arial Narrow" panose="020B0606020202030204" pitchFamily="34" charset="0"/>
              </a:rPr>
              <a:t>в пределах своей компетенции в их работе</a:t>
            </a:r>
          </a:p>
        </p:txBody>
      </p:sp>
      <p:sp>
        <p:nvSpPr>
          <p:cNvPr id="19" name="Rectangle 4"/>
          <p:cNvSpPr/>
          <p:nvPr/>
        </p:nvSpPr>
        <p:spPr>
          <a:xfrm>
            <a:off x="2765300" y="952969"/>
            <a:ext cx="903643" cy="5012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a:effectLst>
                  <a:outerShdw blurRad="38100" dist="38100" dir="2700000" algn="tl">
                    <a:srgbClr val="000000">
                      <a:alpha val="43137"/>
                    </a:srgbClr>
                  </a:outerShdw>
                </a:effectLst>
                <a:latin typeface="Arial Black" panose="020B0A04020102020204" pitchFamily="34" charset="0"/>
              </a:rPr>
              <a:t>01</a:t>
            </a:r>
          </a:p>
        </p:txBody>
      </p:sp>
      <p:sp>
        <p:nvSpPr>
          <p:cNvPr id="20" name="Rectangle 4"/>
          <p:cNvSpPr/>
          <p:nvPr/>
        </p:nvSpPr>
        <p:spPr>
          <a:xfrm>
            <a:off x="7941783" y="2071569"/>
            <a:ext cx="903643" cy="80385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a:effectLst>
                  <a:outerShdw blurRad="38100" dist="38100" dir="2700000" algn="tl">
                    <a:srgbClr val="000000">
                      <a:alpha val="43137"/>
                    </a:srgbClr>
                  </a:outerShdw>
                </a:effectLst>
                <a:latin typeface="Arial Black" panose="020B0A04020102020204" pitchFamily="34" charset="0"/>
              </a:rPr>
              <a:t>0</a:t>
            </a:r>
            <a:r>
              <a:rPr lang="ru-RU" sz="2700" dirty="0">
                <a:effectLst>
                  <a:outerShdw blurRad="38100" dist="38100" dir="2700000" algn="tl">
                    <a:srgbClr val="000000">
                      <a:alpha val="43137"/>
                    </a:srgbClr>
                  </a:outerShdw>
                </a:effectLst>
                <a:latin typeface="Arial Black" panose="020B0A04020102020204" pitchFamily="34" charset="0"/>
              </a:rPr>
              <a:t>2</a:t>
            </a:r>
            <a:endParaRPr lang="en-US" sz="2700" dirty="0">
              <a:effectLst>
                <a:outerShdw blurRad="38100" dist="38100" dir="2700000" algn="tl">
                  <a:srgbClr val="000000">
                    <a:alpha val="43137"/>
                  </a:srgbClr>
                </a:outerShdw>
              </a:effectLst>
              <a:latin typeface="Arial Black" panose="020B0A04020102020204" pitchFamily="34" charset="0"/>
            </a:endParaRPr>
          </a:p>
        </p:txBody>
      </p:sp>
      <p:sp>
        <p:nvSpPr>
          <p:cNvPr id="21" name="Пятиугольник 20"/>
          <p:cNvSpPr/>
          <p:nvPr/>
        </p:nvSpPr>
        <p:spPr>
          <a:xfrm flipH="1">
            <a:off x="2786565" y="1995686"/>
            <a:ext cx="5155218" cy="973286"/>
          </a:xfrm>
          <a:prstGeom prst="homePlat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500" b="1" dirty="0">
                <a:solidFill>
                  <a:schemeClr val="accent1">
                    <a:lumMod val="75000"/>
                  </a:schemeClr>
                </a:solidFill>
                <a:latin typeface="Arial Narrow" panose="020B0606020202030204" pitchFamily="34" charset="0"/>
              </a:rPr>
              <a:t>Подготавливать </a:t>
            </a:r>
            <a:r>
              <a:rPr lang="ru-RU" sz="1500" b="1" dirty="0">
                <a:solidFill>
                  <a:srgbClr val="C00000"/>
                </a:solidFill>
                <a:latin typeface="Arial Narrow" panose="020B0606020202030204" pitchFamily="34" charset="0"/>
              </a:rPr>
              <a:t>протоколы заседаний комиссии</a:t>
            </a:r>
            <a:r>
              <a:rPr lang="ru-RU" sz="1500" b="1" dirty="0">
                <a:solidFill>
                  <a:schemeClr val="accent1">
                    <a:lumMod val="75000"/>
                  </a:schemeClr>
                </a:solidFill>
                <a:latin typeface="Arial Narrow" panose="020B0606020202030204" pitchFamily="34" charset="0"/>
              </a:rPr>
              <a:t>,</a:t>
            </a:r>
            <a:br>
              <a:rPr lang="ru-RU" sz="1500" b="1" dirty="0">
                <a:solidFill>
                  <a:schemeClr val="accent1">
                    <a:lumMod val="75000"/>
                  </a:schemeClr>
                </a:solidFill>
                <a:latin typeface="Arial Narrow" panose="020B0606020202030204" pitchFamily="34" charset="0"/>
              </a:rPr>
            </a:br>
            <a:r>
              <a:rPr lang="ru-RU" sz="1500" b="1" dirty="0">
                <a:solidFill>
                  <a:schemeClr val="accent1">
                    <a:lumMod val="75000"/>
                  </a:schemeClr>
                </a:solidFill>
                <a:latin typeface="Arial Narrow" panose="020B0606020202030204" pitchFamily="34" charset="0"/>
              </a:rPr>
              <a:t>направлять их представителю нанимателя (работодателю), муниципальному служащему</a:t>
            </a:r>
            <a:br>
              <a:rPr lang="ru-RU" sz="1500" b="1" dirty="0">
                <a:solidFill>
                  <a:schemeClr val="accent1">
                    <a:lumMod val="75000"/>
                  </a:schemeClr>
                </a:solidFill>
                <a:latin typeface="Arial Narrow" panose="020B0606020202030204" pitchFamily="34" charset="0"/>
              </a:rPr>
            </a:br>
            <a:r>
              <a:rPr lang="ru-RU" sz="1500" b="1" dirty="0">
                <a:solidFill>
                  <a:schemeClr val="accent1">
                    <a:lumMod val="75000"/>
                  </a:schemeClr>
                </a:solidFill>
                <a:latin typeface="Arial Narrow" panose="020B0606020202030204" pitchFamily="34" charset="0"/>
              </a:rPr>
              <a:t>и иным заинтересованным лицам</a:t>
            </a:r>
          </a:p>
        </p:txBody>
      </p:sp>
      <p:sp>
        <p:nvSpPr>
          <p:cNvPr id="22" name="Пятиугольник 21"/>
          <p:cNvSpPr/>
          <p:nvPr/>
        </p:nvSpPr>
        <p:spPr>
          <a:xfrm>
            <a:off x="3678547" y="3362623"/>
            <a:ext cx="5103527" cy="1139571"/>
          </a:xfrm>
          <a:prstGeom prst="homePlat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a:solidFill>
                  <a:srgbClr val="C00000"/>
                </a:solidFill>
                <a:latin typeface="Arial Narrow" panose="020B0606020202030204" pitchFamily="34" charset="0"/>
              </a:rPr>
              <a:t>Размещать</a:t>
            </a:r>
            <a:r>
              <a:rPr lang="ru-RU" sz="1500" b="1" dirty="0">
                <a:solidFill>
                  <a:schemeClr val="accent1">
                    <a:lumMod val="75000"/>
                  </a:schemeClr>
                </a:solidFill>
                <a:latin typeface="Arial Narrow" panose="020B0606020202030204" pitchFamily="34" charset="0"/>
              </a:rPr>
              <a:t> на официальном сайте органа местного самоуправления / информационных стендах</a:t>
            </a:r>
            <a:br>
              <a:rPr lang="ru-RU" sz="1500" b="1" dirty="0">
                <a:solidFill>
                  <a:schemeClr val="accent1">
                    <a:lumMod val="75000"/>
                  </a:schemeClr>
                </a:solidFill>
                <a:latin typeface="Arial Narrow" panose="020B0606020202030204" pitchFamily="34" charset="0"/>
              </a:rPr>
            </a:br>
            <a:r>
              <a:rPr lang="ru-RU" sz="1500" b="1" dirty="0">
                <a:solidFill>
                  <a:srgbClr val="C00000"/>
                </a:solidFill>
                <a:latin typeface="Arial Narrow" panose="020B0606020202030204" pitchFamily="34" charset="0"/>
              </a:rPr>
              <a:t>сведения о результатах деятельности комиссии</a:t>
            </a:r>
          </a:p>
        </p:txBody>
      </p:sp>
      <p:sp>
        <p:nvSpPr>
          <p:cNvPr id="23" name="Rectangle 4"/>
          <p:cNvSpPr/>
          <p:nvPr/>
        </p:nvSpPr>
        <p:spPr>
          <a:xfrm>
            <a:off x="2786565" y="3471488"/>
            <a:ext cx="903643" cy="95095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a:effectLst>
                  <a:outerShdw blurRad="38100" dist="38100" dir="2700000" algn="tl">
                    <a:srgbClr val="000000">
                      <a:alpha val="43137"/>
                    </a:srgbClr>
                  </a:outerShdw>
                </a:effectLst>
                <a:latin typeface="Arial Black" panose="020B0A04020102020204" pitchFamily="34" charset="0"/>
              </a:rPr>
              <a:t>0</a:t>
            </a:r>
            <a:r>
              <a:rPr lang="ru-RU" sz="2700" dirty="0">
                <a:effectLst>
                  <a:outerShdw blurRad="38100" dist="38100" dir="2700000" algn="tl">
                    <a:srgbClr val="000000">
                      <a:alpha val="43137"/>
                    </a:srgbClr>
                  </a:outerShdw>
                </a:effectLst>
                <a:latin typeface="Arial Black" panose="020B0A04020102020204" pitchFamily="34" charset="0"/>
              </a:rPr>
              <a:t>3</a:t>
            </a:r>
            <a:endParaRPr lang="en-US" sz="2700" dirty="0">
              <a:effectLst>
                <a:outerShdw blurRad="38100" dist="38100" dir="2700000" algn="tl">
                  <a:srgbClr val="000000">
                    <a:alpha val="43137"/>
                  </a:srgbClr>
                </a:outerShdw>
              </a:effectLst>
              <a:latin typeface="Arial Black" panose="020B0A04020102020204" pitchFamily="34" charset="0"/>
            </a:endParaRPr>
          </a:p>
        </p:txBody>
      </p:sp>
      <p:sp>
        <p:nvSpPr>
          <p:cNvPr id="15" name="Овал 14"/>
          <p:cNvSpPr/>
          <p:nvPr/>
        </p:nvSpPr>
        <p:spPr>
          <a:xfrm>
            <a:off x="8813888" y="4795639"/>
            <a:ext cx="275713" cy="288032"/>
          </a:xfrm>
          <a:prstGeom prst="ellipse">
            <a:avLst/>
          </a:prstGeom>
          <a:solidFill>
            <a:srgbClr val="001D58"/>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rPr>
              <a:t>9</a:t>
            </a:r>
          </a:p>
        </p:txBody>
      </p:sp>
    </p:spTree>
    <p:extLst>
      <p:ext uri="{BB962C8B-B14F-4D97-AF65-F5344CB8AC3E}">
        <p14:creationId xmlns:p14="http://schemas.microsoft.com/office/powerpoint/2010/main" val="40902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accent1">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3697</TotalTime>
  <Words>1036</Words>
  <Application>Microsoft Office PowerPoint</Application>
  <PresentationFormat>Экран (16:9)</PresentationFormat>
  <Paragraphs>130</Paragraphs>
  <Slides>14</Slides>
  <Notes>14</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14</vt:i4>
      </vt:variant>
    </vt:vector>
  </HeadingPairs>
  <TitlesOfParts>
    <vt:vector size="26" baseType="lpstr">
      <vt:lpstr>72</vt:lpstr>
      <vt:lpstr>72 Black</vt:lpstr>
      <vt:lpstr>72 Light</vt:lpstr>
      <vt:lpstr>Arial</vt:lpstr>
      <vt:lpstr>Arial Black</vt:lpstr>
      <vt:lpstr>Arial Narrow</vt:lpstr>
      <vt:lpstr>Bebas Neue Bold</vt:lpstr>
      <vt:lpstr>Calibri</vt:lpstr>
      <vt:lpstr>Century Gothic</vt:lpstr>
      <vt:lpstr>Courier New</vt:lpstr>
      <vt:lpstr>Palatino Linotype</vt:lpstr>
      <vt:lpstr>Исполнительная</vt:lpstr>
      <vt:lpstr>Презентация PowerPoint</vt:lpstr>
      <vt:lpstr>Презентация PowerPoint</vt:lpstr>
      <vt:lpstr>Обязанности ответственных лиц:</vt:lpstr>
      <vt:lpstr>Обязанности ответственных лиц:</vt:lpstr>
      <vt:lpstr>Обязанности ответственных лиц:</vt:lpstr>
      <vt:lpstr>Обязанности ответственных лиц:</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Телефоны работников  отдела по работе с муниципальными образованиями: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Обеспечение надлежащего исполнения государственными гражданскими служащими Ленинградской области  обязанности по представлению  сведений о доходах, расходах,  об имуществе и обязательствах имущественного характера</dc:title>
  <dc:creator>Алина Витальевна Лаврушина</dc:creator>
  <cp:lastModifiedBy>Наталья</cp:lastModifiedBy>
  <cp:revision>689</cp:revision>
  <dcterms:created xsi:type="dcterms:W3CDTF">2016-03-28T08:37:28Z</dcterms:created>
  <dcterms:modified xsi:type="dcterms:W3CDTF">2025-07-03T06:43:56Z</dcterms:modified>
</cp:coreProperties>
</file>