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86" r:id="rId4"/>
    <p:sldId id="287" r:id="rId5"/>
    <p:sldId id="289" r:id="rId6"/>
    <p:sldId id="290" r:id="rId7"/>
    <p:sldId id="260" r:id="rId8"/>
    <p:sldId id="291" r:id="rId9"/>
    <p:sldId id="292" r:id="rId10"/>
    <p:sldId id="262" r:id="rId11"/>
    <p:sldId id="261" r:id="rId12"/>
    <p:sldId id="263" r:id="rId13"/>
    <p:sldId id="293" r:id="rId14"/>
    <p:sldId id="294" r:id="rId15"/>
    <p:sldId id="265" r:id="rId16"/>
    <p:sldId id="277" r:id="rId17"/>
    <p:sldId id="295" r:id="rId18"/>
    <p:sldId id="296" r:id="rId19"/>
    <p:sldId id="297" r:id="rId20"/>
    <p:sldId id="298" r:id="rId21"/>
    <p:sldId id="283" r:id="rId22"/>
    <p:sldId id="299" r:id="rId23"/>
    <p:sldId id="300" r:id="rId24"/>
    <p:sldId id="301" r:id="rId25"/>
    <p:sldId id="303" r:id="rId26"/>
    <p:sldId id="302" r:id="rId27"/>
    <p:sldId id="304" r:id="rId28"/>
    <p:sldId id="279" r:id="rId29"/>
    <p:sldId id="305" r:id="rId30"/>
    <p:sldId id="306" r:id="rId31"/>
    <p:sldId id="307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9900"/>
    <a:srgbClr val="FFFFD4"/>
    <a:srgbClr val="DDDDDD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4251167423149969"/>
          <c:w val="0.9260481677660215"/>
          <c:h val="0.54321793571125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99B2-405E-91B6-B25E3C362F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9B2-405E-91B6-B25E3C362FF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9B2-405E-91B6-B25E3C362FFC}"/>
              </c:ext>
            </c:extLst>
          </c:dPt>
          <c:dPt>
            <c:idx val="3"/>
            <c:bubble3D val="0"/>
            <c:spPr>
              <a:solidFill>
                <a:srgbClr val="DDDDD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9B2-405E-91B6-B25E3C362FFC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9B2-405E-91B6-B25E3C362FF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99B2-405E-91B6-B25E3C362FFC}"/>
              </c:ext>
            </c:extLst>
          </c:dPt>
          <c:dLbls>
            <c:dLbl>
              <c:idx val="0"/>
              <c:layout>
                <c:manualLayout>
                  <c:x val="7.9096659356185151E-2"/>
                  <c:y val="0.15406159402819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B2-405E-91B6-B25E3C362FFC}"/>
                </c:ext>
              </c:extLst>
            </c:dLbl>
            <c:dLbl>
              <c:idx val="1"/>
              <c:layout>
                <c:manualLayout>
                  <c:x val="1.5920823787583777E-2"/>
                  <c:y val="-9.852619964795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B2-405E-91B6-B25E3C362FFC}"/>
                </c:ext>
              </c:extLst>
            </c:dLbl>
            <c:dLbl>
              <c:idx val="2"/>
              <c:layout>
                <c:manualLayout>
                  <c:x val="4.5570397499299753E-2"/>
                  <c:y val="-0.16391341361927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B2-405E-91B6-B25E3C362FFC}"/>
                </c:ext>
              </c:extLst>
            </c:dLbl>
            <c:dLbl>
              <c:idx val="3"/>
              <c:layout>
                <c:manualLayout>
                  <c:x val="-4.266440492211096E-2"/>
                  <c:y val="-0.14003533747562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B2-405E-91B6-B25E3C362FFC}"/>
                </c:ext>
              </c:extLst>
            </c:dLbl>
            <c:dLbl>
              <c:idx val="4"/>
              <c:layout>
                <c:manualLayout>
                  <c:x val="-3.1738212126505252E-2"/>
                  <c:y val="0.10618675217521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B2-405E-91B6-B25E3C362FFC}"/>
                </c:ext>
              </c:extLst>
            </c:dLbl>
            <c:dLbl>
              <c:idx val="5"/>
              <c:layout>
                <c:manualLayout>
                  <c:x val="-7.652312609925907E-2"/>
                  <c:y val="0.12863664926862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B2-405E-91B6-B25E3C362F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 на имущество  физических лиц</c:v>
                </c:pt>
                <c:pt idx="3">
                  <c:v>Земельный налог</c:v>
                </c:pt>
                <c:pt idx="4">
                  <c:v>Доходы от использования имущества, находящегося в государственной и муниципальной собственности</c:v>
                </c:pt>
                <c:pt idx="5">
                  <c:v>Доходы от продажи материальных и нематериальных активов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216783</c:v>
                </c:pt>
                <c:pt idx="1">
                  <c:v>4243.8</c:v>
                </c:pt>
                <c:pt idx="2">
                  <c:v>60000</c:v>
                </c:pt>
                <c:pt idx="3">
                  <c:v>251800</c:v>
                </c:pt>
                <c:pt idx="4">
                  <c:v>45664.800000000003</c:v>
                </c:pt>
                <c:pt idx="5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2-405E-91B6-B25E3C362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spcAft>
                <a:spcPts val="300"/>
              </a:spcAft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spcBef>
              <a:spcPts val="300"/>
            </a:spcBef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50695432205465085"/>
          <c:y val="2.616635546122931E-2"/>
          <c:w val="0.47658288515334202"/>
          <c:h val="0.8673717909456168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0"/>
                  <c:y val="4.7575191747689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51-4999-9047-48160EA3EB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60774.3</c:v>
                </c:pt>
                <c:pt idx="1">
                  <c:v>25158.9</c:v>
                </c:pt>
                <c:pt idx="2">
                  <c:v>1822.3</c:v>
                </c:pt>
                <c:pt idx="4">
                  <c:v>100.3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1-4999-9047-48160EA3EB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1.7959410318553273E-2"/>
                  <c:y val="-8.325639825455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51-4999-9047-48160EA3EB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94273.600000000006</c:v>
                </c:pt>
                <c:pt idx="1">
                  <c:v>134143.70000000001</c:v>
                </c:pt>
                <c:pt idx="2">
                  <c:v>2230.1</c:v>
                </c:pt>
                <c:pt idx="3">
                  <c:v>51019.199999999997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51-4999-9047-48160EA3EB5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9900">
                <a:alpha val="84706"/>
              </a:srgb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1"/>
              <c:layout>
                <c:manualLayout>
                  <c:x val="7.4830876327305305E-3"/>
                  <c:y val="-4.75751917476896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5D-4CA1-B816-B4491697452E}"/>
                </c:ext>
              </c:extLst>
            </c:dLbl>
            <c:dLbl>
              <c:idx val="3"/>
              <c:layout>
                <c:manualLayout>
                  <c:x val="-2.9932350530921022E-3"/>
                  <c:y val="-4.281767257292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5D-4CA1-B816-B4491697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142762.70000000001</c:v>
                </c:pt>
                <c:pt idx="1">
                  <c:v>105044.1</c:v>
                </c:pt>
                <c:pt idx="2">
                  <c:v>2330.9</c:v>
                </c:pt>
                <c:pt idx="3">
                  <c:v>585000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D-4CA1-B816-B449169745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6">
                <a:lumMod val="75000"/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49661752654610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5D-4CA1-B816-B4491697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122625.1</c:v>
                </c:pt>
                <c:pt idx="1">
                  <c:v>19171.2</c:v>
                </c:pt>
                <c:pt idx="2">
                  <c:v>2411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5D-4CA1-B816-B4491697452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04763226858227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5D-4CA1-B816-B4491697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127690.3</c:v>
                </c:pt>
                <c:pt idx="1">
                  <c:v>12829.2</c:v>
                </c:pt>
                <c:pt idx="2">
                  <c:v>31.7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5D-4CA1-B816-B44916974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29493504"/>
        <c:axId val="195808064"/>
        <c:axId val="0"/>
      </c:bar3DChart>
      <c:catAx>
        <c:axId val="129493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0" i="0" u="none" strike="noStrike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95808064"/>
        <c:crosses val="autoZero"/>
        <c:auto val="1"/>
        <c:lblAlgn val="ctr"/>
        <c:lblOffset val="100"/>
        <c:noMultiLvlLbl val="0"/>
      </c:catAx>
      <c:valAx>
        <c:axId val="1958080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2949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25100546914933"/>
          <c:y val="0.11111373564280841"/>
          <c:w val="0.32852218496844104"/>
          <c:h val="0.778742542615508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9B2-405E-91B6-B25E3C362F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B2-405E-91B6-B25E3C362FF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B2-405E-91B6-B25E3C362FFC}"/>
              </c:ext>
            </c:extLst>
          </c:dPt>
          <c:dPt>
            <c:idx val="3"/>
            <c:bubble3D val="0"/>
            <c:spPr>
              <a:solidFill>
                <a:srgbClr val="DDDD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B2-405E-91B6-B25E3C362FFC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B2-405E-91B6-B25E3C362FF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9B2-405E-91B6-B25E3C362FF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1-4CC6-9F36-74CBBB2D553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6838-4DF2-ADD2-B88DB44A49B8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838-4DF2-ADD2-B88DB44A49B8}"/>
              </c:ext>
            </c:extLst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6838-4DF2-ADD2-B88DB44A49B8}"/>
              </c:ext>
            </c:extLst>
          </c:dPt>
          <c:dLbls>
            <c:dLbl>
              <c:idx val="0"/>
              <c:layout>
                <c:manualLayout>
                  <c:x val="-3.9051823053900327E-4"/>
                  <c:y val="1.770524266257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B2-405E-91B6-B25E3C362FFC}"/>
                </c:ext>
              </c:extLst>
            </c:dLbl>
            <c:dLbl>
              <c:idx val="1"/>
              <c:layout>
                <c:manualLayout>
                  <c:x val="-4.4740443318074134E-2"/>
                  <c:y val="0.19402015419102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B2-405E-91B6-B25E3C362FFC}"/>
                </c:ext>
              </c:extLst>
            </c:dLbl>
            <c:dLbl>
              <c:idx val="2"/>
              <c:layout>
                <c:manualLayout>
                  <c:x val="-9.8761582855541485E-2"/>
                  <c:y val="7.4090399673447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B2-405E-91B6-B25E3C362FFC}"/>
                </c:ext>
              </c:extLst>
            </c:dLbl>
            <c:dLbl>
              <c:idx val="3"/>
              <c:layout>
                <c:manualLayout>
                  <c:x val="5.4462551961695282E-3"/>
                  <c:y val="-2.1033430829263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B2-405E-91B6-B25E3C362FFC}"/>
                </c:ext>
              </c:extLst>
            </c:dLbl>
            <c:dLbl>
              <c:idx val="4"/>
              <c:layout>
                <c:manualLayout>
                  <c:x val="-3.499346404905805E-3"/>
                  <c:y val="-5.37753530575354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B2-405E-91B6-B25E3C362FFC}"/>
                </c:ext>
              </c:extLst>
            </c:dLbl>
            <c:dLbl>
              <c:idx val="5"/>
              <c:layout>
                <c:manualLayout>
                  <c:x val="5.6304131183819613E-2"/>
                  <c:y val="-0.2110146259512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B2-405E-91B6-B25E3C362FFC}"/>
                </c:ext>
              </c:extLst>
            </c:dLbl>
            <c:dLbl>
              <c:idx val="7"/>
              <c:layout>
                <c:manualLayout>
                  <c:x val="6.484480276811716E-2"/>
                  <c:y val="0.133877144977157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838-4DF2-ADD2-B88DB44A49B8}"/>
                </c:ext>
              </c:extLst>
            </c:dLbl>
            <c:dLbl>
              <c:idx val="8"/>
              <c:layout>
                <c:manualLayout>
                  <c:x val="7.3211874093035409E-2"/>
                  <c:y val="0.233045400515792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838-4DF2-ADD2-B88DB44A49B8}"/>
                </c:ext>
              </c:extLst>
            </c:dLbl>
            <c:dLbl>
              <c:idx val="9"/>
              <c:layout>
                <c:manualLayout>
                  <c:x val="1.359649090299229E-2"/>
                  <c:y val="0.208253336631133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838-4DF2-ADD2-B88DB44A49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Лист1!$B$2:$B$11</c:f>
              <c:numCache>
                <c:formatCode>#,##0.0,</c:formatCode>
                <c:ptCount val="10"/>
                <c:pt idx="0">
                  <c:v>226936632.75999999</c:v>
                </c:pt>
                <c:pt idx="1">
                  <c:v>2299200</c:v>
                </c:pt>
                <c:pt idx="2">
                  <c:v>11861680</c:v>
                </c:pt>
                <c:pt idx="3">
                  <c:v>610253482.05999994</c:v>
                </c:pt>
                <c:pt idx="4">
                  <c:v>359266116.47000003</c:v>
                </c:pt>
                <c:pt idx="5">
                  <c:v>4939452</c:v>
                </c:pt>
                <c:pt idx="6">
                  <c:v>158050258.34</c:v>
                </c:pt>
                <c:pt idx="7">
                  <c:v>3213384</c:v>
                </c:pt>
                <c:pt idx="8">
                  <c:v>48500730.130000003</c:v>
                </c:pt>
                <c:pt idx="9">
                  <c:v>28679982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2-405E-91B6-B25E3C362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2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spcAft>
                <a:spcPts val="300"/>
              </a:spcAft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 algn="just">
              <a:spcBef>
                <a:spcPts val="300"/>
              </a:spcBef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spcBef>
              <a:spcPts val="300"/>
            </a:spcBef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4251167423149969"/>
          <c:w val="0.9260481677660215"/>
          <c:h val="0.54321793571125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99B2-405E-91B6-B25E3C362F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9B2-405E-91B6-B25E3C362FF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9B2-405E-91B6-B25E3C362FFC}"/>
              </c:ext>
            </c:extLst>
          </c:dPt>
          <c:dPt>
            <c:idx val="3"/>
            <c:bubble3D val="0"/>
            <c:spPr>
              <a:solidFill>
                <a:srgbClr val="DDDDD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9B2-405E-91B6-B25E3C362FFC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9B2-405E-91B6-B25E3C362F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99B2-405E-91B6-B25E3C362FFC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9B2-405E-91B6-B25E3C362FFC}"/>
              </c:ext>
            </c:extLst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9B2-405E-91B6-B25E3C362FF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9B2-405E-91B6-B25E3C362FFC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790-4E61-84B8-FABDC370735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4790-4E61-84B8-FABDC370735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790-4E61-84B8-FABDC370735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0D9-4505-96A9-942C3458B69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4790-4E61-84B8-FABDC370735B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EF87-457C-A81A-AFE314EA38FB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EF87-457C-A81A-AFE314EA38FB}"/>
              </c:ext>
            </c:extLst>
          </c:dPt>
          <c:dLbls>
            <c:dLbl>
              <c:idx val="0"/>
              <c:layout>
                <c:manualLayout>
                  <c:x val="-0.16308844045411441"/>
                  <c:y val="0.104361081629742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B2-405E-91B6-B25E3C362FFC}"/>
                </c:ext>
              </c:extLst>
            </c:dLbl>
            <c:dLbl>
              <c:idx val="1"/>
              <c:layout>
                <c:manualLayout>
                  <c:x val="4.5466198408693599E-2"/>
                  <c:y val="-0.1840506104032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B2-405E-91B6-B25E3C362FFC}"/>
                </c:ext>
              </c:extLst>
            </c:dLbl>
            <c:dLbl>
              <c:idx val="2"/>
              <c:layout>
                <c:manualLayout>
                  <c:x val="1.2618047407995275E-2"/>
                  <c:y val="0.11859974920770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B2-405E-91B6-B25E3C362FFC}"/>
                </c:ext>
              </c:extLst>
            </c:dLbl>
            <c:dLbl>
              <c:idx val="3"/>
              <c:layout>
                <c:manualLayout>
                  <c:x val="-1.0012607346005252E-2"/>
                  <c:y val="7.2610666266584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B2-405E-91B6-B25E3C362FFC}"/>
                </c:ext>
              </c:extLst>
            </c:dLbl>
            <c:dLbl>
              <c:idx val="4"/>
              <c:layout>
                <c:manualLayout>
                  <c:x val="3.9551447188968022E-3"/>
                  <c:y val="1.8925556920033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B2-405E-91B6-B25E3C362FFC}"/>
                </c:ext>
              </c:extLst>
            </c:dLbl>
            <c:dLbl>
              <c:idx val="5"/>
              <c:layout>
                <c:manualLayout>
                  <c:x val="0.1025375603613793"/>
                  <c:y val="-8.3642748787250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B2-405E-91B6-B25E3C362FFC}"/>
                </c:ext>
              </c:extLst>
            </c:dLbl>
            <c:dLbl>
              <c:idx val="6"/>
              <c:layout>
                <c:manualLayout>
                  <c:x val="2.2065823781485167E-2"/>
                  <c:y val="-9.0052389340037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B2-405E-91B6-B25E3C362FFC}"/>
                </c:ext>
              </c:extLst>
            </c:dLbl>
            <c:dLbl>
              <c:idx val="7"/>
              <c:layout>
                <c:manualLayout>
                  <c:x val="5.6262976427231166E-2"/>
                  <c:y val="8.3201917431175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B2-405E-91B6-B25E3C362FFC}"/>
                </c:ext>
              </c:extLst>
            </c:dLbl>
            <c:dLbl>
              <c:idx val="8"/>
              <c:layout>
                <c:manualLayout>
                  <c:x val="4.5187258925516532E-2"/>
                  <c:y val="-2.976921711932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B2-405E-91B6-B25E3C362FFC}"/>
                </c:ext>
              </c:extLst>
            </c:dLbl>
            <c:dLbl>
              <c:idx val="9"/>
              <c:layout>
                <c:manualLayout>
                  <c:x val="-9.5124690870063103E-2"/>
                  <c:y val="2.3861941991779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790-4E61-84B8-FABDC370735B}"/>
                </c:ext>
              </c:extLst>
            </c:dLbl>
            <c:dLbl>
              <c:idx val="10"/>
              <c:layout>
                <c:manualLayout>
                  <c:x val="2.3513168974368188E-2"/>
                  <c:y val="-4.3684164707930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90-4E61-84B8-FABDC370735B}"/>
                </c:ext>
              </c:extLst>
            </c:dLbl>
            <c:dLbl>
              <c:idx val="11"/>
              <c:layout>
                <c:manualLayout>
                  <c:x val="1.2393317950392432E-2"/>
                  <c:y val="2.2841917505264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90-4E61-84B8-FABDC370735B}"/>
                </c:ext>
              </c:extLst>
            </c:dLbl>
            <c:dLbl>
              <c:idx val="12"/>
              <c:layout>
                <c:manualLayout>
                  <c:x val="-1.6886735416018984E-3"/>
                  <c:y val="0.15618414155502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0D9-4505-96A9-942C3458B697}"/>
                </c:ext>
              </c:extLst>
            </c:dLbl>
            <c:dLbl>
              <c:idx val="13"/>
              <c:layout>
                <c:manualLayout>
                  <c:x val="-3.9681113820744476E-2"/>
                  <c:y val="0.203095543713615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426004877340049E-2"/>
                      <c:h val="6.9417778877044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4790-4E61-84B8-FABDC370735B}"/>
                </c:ext>
              </c:extLst>
            </c:dLbl>
            <c:dLbl>
              <c:idx val="14"/>
              <c:layout>
                <c:manualLayout>
                  <c:x val="-4.2391693211873645E-2"/>
                  <c:y val="0.11778995311999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F87-457C-A81A-AFE314EA38FB}"/>
                </c:ext>
              </c:extLst>
            </c:dLbl>
            <c:dLbl>
              <c:idx val="15"/>
              <c:layout>
                <c:manualLayout>
                  <c:x val="-9.743978703427425E-2"/>
                  <c:y val="0.11484416241116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F87-457C-A81A-AFE314EA38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Лист1!$A$2:$A$17</c:f>
              <c:strCache>
                <c:ptCount val="16"/>
                <c:pt idx="0">
                  <c:v>Развитие физической культуры и спорта</c:v>
                </c:pt>
                <c:pt idx="1">
                  <c:v>Развитие культуры </c:v>
                </c:pt>
                <c:pt idx="2">
                  <c:v>Обеспечение качественным жильем граждан</c:v>
                </c:pt>
                <c:pt idx="3">
                  <c:v>Обеспечение устойчивого функционирования и развития коммунальной и инженерной инфраструктуры</c:v>
                </c:pt>
                <c:pt idx="4">
                  <c:v>Безопасность </c:v>
                </c:pt>
                <c:pt idx="5">
                  <c:v>Благоустройство и санитарное содержание </c:v>
                </c:pt>
                <c:pt idx="6">
                  <c:v>Развитие территорий, на которых осуществляются иные формы местного самоуправления</c:v>
                </c:pt>
                <c:pt idx="7">
                  <c:v>Развитие автомобильных дорог </c:v>
                </c:pt>
                <c:pt idx="8">
                  <c:v>Обеспечение благоприятного инвестиционного климата</c:v>
                </c:pt>
                <c:pt idx="9">
                  <c:v>Обеспечение устойчивого комплексного развития территории</c:v>
                </c:pt>
                <c:pt idx="10">
                  <c:v>Программа производственного контроля за качеством питьевой воды</c:v>
                </c:pt>
                <c:pt idx="11">
                  <c:v>Формирование городской инфраструктуры</c:v>
                </c:pt>
                <c:pt idx="12">
                  <c:v>Развитие молодежной политики</c:v>
                </c:pt>
                <c:pt idx="13">
                  <c:v>Формирование комфортной городской среды</c:v>
                </c:pt>
                <c:pt idx="14">
                  <c:v>Поддержка социально ориентированных некоммерческих организаций</c:v>
                </c:pt>
                <c:pt idx="15">
                  <c:v>Развитие муниципальной службы</c:v>
                </c:pt>
              </c:strCache>
            </c:strRef>
          </c:cat>
          <c:val>
            <c:numRef>
              <c:f>Лист1!$B$2:$B$17</c:f>
              <c:numCache>
                <c:formatCode>#,##0.0,</c:formatCode>
                <c:ptCount val="16"/>
                <c:pt idx="0">
                  <c:v>48500730.130000003</c:v>
                </c:pt>
                <c:pt idx="1">
                  <c:v>158050258.34</c:v>
                </c:pt>
                <c:pt idx="2">
                  <c:v>146000</c:v>
                </c:pt>
                <c:pt idx="3">
                  <c:v>23307115.949999999</c:v>
                </c:pt>
                <c:pt idx="4">
                  <c:v>11830000</c:v>
                </c:pt>
                <c:pt idx="5">
                  <c:v>286285991.94</c:v>
                </c:pt>
                <c:pt idx="6">
                  <c:v>5014736</c:v>
                </c:pt>
                <c:pt idx="7">
                  <c:v>208449154.91</c:v>
                </c:pt>
                <c:pt idx="8">
                  <c:v>5654000</c:v>
                </c:pt>
                <c:pt idx="9">
                  <c:v>402676875.79000002</c:v>
                </c:pt>
                <c:pt idx="10">
                  <c:v>100000</c:v>
                </c:pt>
                <c:pt idx="11">
                  <c:v>3347000</c:v>
                </c:pt>
                <c:pt idx="12">
                  <c:v>4739452</c:v>
                </c:pt>
                <c:pt idx="13">
                  <c:v>33423207.789999999</c:v>
                </c:pt>
                <c:pt idx="14">
                  <c:v>3000000</c:v>
                </c:pt>
                <c:pt idx="15">
                  <c:v>557135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2-405E-91B6-B25E3C362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7239858272809216"/>
          <c:y val="0"/>
          <c:w val="0.32164925019879614"/>
          <c:h val="0.98989440337703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chemeClr val="accent1">
                <a:lumMod val="17000"/>
                <a:lumOff val="83000"/>
              </a:schemeClr>
            </a:gs>
            <a:gs pos="0">
              <a:schemeClr val="tx1">
                <a:lumMod val="76000"/>
              </a:schemeClr>
            </a:gs>
            <a:gs pos="0">
              <a:schemeClr val="accent1">
                <a:lumMod val="0"/>
                <a:lumOff val="100000"/>
                <a:alpha val="33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web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A02E0AA-94E9-47B5-8C0C-5F745851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196052" cy="3428999"/>
          </a:xfrm>
        </p:spPr>
        <p:txBody>
          <a:bodyPr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ru-RU" sz="66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Бюджет</a:t>
            </a:r>
            <a:b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4800" i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для граждан</a:t>
            </a:r>
            <a:b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3EB83FD-DD1A-48AF-907F-CAC465674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9684" y="2973853"/>
            <a:ext cx="7306811" cy="12484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по проекту бюджета Заневского городского поселения Всеволожского муниципального района Ленинградской области на 2024 год и на плановый период 2025 и 2026 годов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A6DE3-7069-42B2-BC44-02A4052E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9D0C7498-3FCE-44B6-A7E0-7DA9C7F6231C}"/>
              </a:ext>
            </a:extLst>
          </p:cNvPr>
          <p:cNvSpPr txBox="1">
            <a:spLocks/>
          </p:cNvSpPr>
          <p:nvPr/>
        </p:nvSpPr>
        <p:spPr>
          <a:xfrm>
            <a:off x="924187" y="4330214"/>
            <a:ext cx="2733413" cy="971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rgbClr val="FF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2024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71A33BF9-AE07-489B-A751-96F39DF40A1E}"/>
              </a:ext>
            </a:extLst>
          </p:cNvPr>
          <p:cNvSpPr txBox="1">
            <a:spLocks/>
          </p:cNvSpPr>
          <p:nvPr/>
        </p:nvSpPr>
        <p:spPr>
          <a:xfrm>
            <a:off x="6965659" y="4622133"/>
            <a:ext cx="2733413" cy="67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77D63BBD-A1BA-4204-B185-77ABC5117997}"/>
              </a:ext>
            </a:extLst>
          </p:cNvPr>
          <p:cNvSpPr txBox="1">
            <a:spLocks/>
          </p:cNvSpPr>
          <p:nvPr/>
        </p:nvSpPr>
        <p:spPr>
          <a:xfrm>
            <a:off x="6455329" y="5075699"/>
            <a:ext cx="2733413" cy="6795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11653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0"/>
            <a:ext cx="7678994" cy="11012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Структура налоговых и неналоговых поступлений в бюджет поселения в 2024 году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8ED98ED-B1A3-4D11-8CE6-F59D5B28F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610452"/>
              </p:ext>
            </p:extLst>
          </p:nvPr>
        </p:nvGraphicFramePr>
        <p:xfrm>
          <a:off x="-2812026" y="1101211"/>
          <a:ext cx="12142839" cy="512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DBD7C9-0DD1-44A8-9198-ADBDB4A2FC1F}"/>
              </a:ext>
            </a:extLst>
          </p:cNvPr>
          <p:cNvSpPr/>
          <p:nvPr/>
        </p:nvSpPr>
        <p:spPr>
          <a:xfrm>
            <a:off x="-545024" y="1025182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7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0"/>
            <a:ext cx="7685128" cy="1101212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Прогноз поступлений в бюджет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D549427-36FE-4BBD-AEB9-60BAFC1383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254853"/>
              </p:ext>
            </p:extLst>
          </p:nvPr>
        </p:nvGraphicFramePr>
        <p:xfrm>
          <a:off x="638534" y="1297335"/>
          <a:ext cx="8574292" cy="5537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950">
                  <a:extLst>
                    <a:ext uri="{9D8B030D-6E8A-4147-A177-3AD203B41FA5}">
                      <a16:colId xmlns:a16="http://schemas.microsoft.com/office/drawing/2014/main" val="3463275415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398760074"/>
                    </a:ext>
                  </a:extLst>
                </a:gridCol>
                <a:gridCol w="1203469">
                  <a:extLst>
                    <a:ext uri="{9D8B030D-6E8A-4147-A177-3AD203B41FA5}">
                      <a16:colId xmlns:a16="http://schemas.microsoft.com/office/drawing/2014/main" val="2487461652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2880770360"/>
                    </a:ext>
                  </a:extLst>
                </a:gridCol>
                <a:gridCol w="1203469">
                  <a:extLst>
                    <a:ext uri="{9D8B030D-6E8A-4147-A177-3AD203B41FA5}">
                      <a16:colId xmlns:a16="http://schemas.microsoft.com/office/drawing/2014/main" val="821731859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3234937964"/>
                    </a:ext>
                  </a:extLst>
                </a:gridCol>
              </a:tblGrid>
              <a:tr h="4459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Факт за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Оценка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2023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864707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192 599,9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209 300,0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216 783,0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231 957,8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250 400,0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942933"/>
                  </a:ext>
                </a:extLst>
              </a:tr>
              <a:tr h="7227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2 976,3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2 826,5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4 243,8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4 413,6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4 560,1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154190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Налог на имущество 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31 669,4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60 000,0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60 000,0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60 000,0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60 000,0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68920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242 733,1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243 000,0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251 800,0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253 200,0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254 600,0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923168"/>
                  </a:ext>
                </a:extLst>
              </a:tr>
              <a:tr h="7227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47 177,7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46 171,0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45 664,8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45 664,8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45 664,8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61072"/>
                  </a:ext>
                </a:extLst>
              </a:tr>
              <a:tr h="54439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720,7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45,6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55863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20 733,9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11 500,0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10 000,0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10 000,0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10 000,0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123668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836,1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682,3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538856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3 844,5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50002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87 606,1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281 681,6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835 137,7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144 207,3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140 551,2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06422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630 897,7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855 387,9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1 423 629,3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749 443,5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765 776,1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99941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7CA55E-A42E-4B7F-9DB7-C8BDB4EABB50}"/>
              </a:ext>
            </a:extLst>
          </p:cNvPr>
          <p:cNvSpPr/>
          <p:nvPr/>
        </p:nvSpPr>
        <p:spPr>
          <a:xfrm>
            <a:off x="5774422" y="919397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Прогноз поступлений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B82665-56F3-44ED-80E2-78F7726F3670}"/>
              </a:ext>
            </a:extLst>
          </p:cNvPr>
          <p:cNvSpPr/>
          <p:nvPr/>
        </p:nvSpPr>
        <p:spPr>
          <a:xfrm>
            <a:off x="-254467" y="931178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8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0"/>
            <a:ext cx="7688826" cy="110121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Динамика безвозмездных поступлений в бюджет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D2577AE-2F39-4064-BF1B-DA7C76998A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752598"/>
              </p:ext>
            </p:extLst>
          </p:nvPr>
        </p:nvGraphicFramePr>
        <p:xfrm>
          <a:off x="579541" y="1337186"/>
          <a:ext cx="8485802" cy="5338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7B471-621E-43D4-B5C6-25A6C00DE4E5}"/>
              </a:ext>
            </a:extLst>
          </p:cNvPr>
          <p:cNvSpPr/>
          <p:nvPr/>
        </p:nvSpPr>
        <p:spPr>
          <a:xfrm>
            <a:off x="-371913" y="965446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94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0"/>
            <a:ext cx="7678994" cy="11012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Структура расходов бюджета поселения </a:t>
            </a:r>
            <a:b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 2024 году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8ED98ED-B1A3-4D11-8CE6-F59D5B28F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630427"/>
              </p:ext>
            </p:extLst>
          </p:nvPr>
        </p:nvGraphicFramePr>
        <p:xfrm>
          <a:off x="-2812026" y="1101211"/>
          <a:ext cx="12142839" cy="512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DBD7C9-0DD1-44A8-9198-ADBDB4A2FC1F}"/>
              </a:ext>
            </a:extLst>
          </p:cNvPr>
          <p:cNvSpPr/>
          <p:nvPr/>
        </p:nvSpPr>
        <p:spPr>
          <a:xfrm>
            <a:off x="-545024" y="1025182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-2"/>
            <a:ext cx="7685128" cy="1101213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Расходы бюджета по разделам и подразделам классификации бюджетов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D549427-36FE-4BBD-AEB9-60BAFC1383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818824"/>
              </p:ext>
            </p:extLst>
          </p:nvPr>
        </p:nvGraphicFramePr>
        <p:xfrm>
          <a:off x="638534" y="1297335"/>
          <a:ext cx="8574292" cy="509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950">
                  <a:extLst>
                    <a:ext uri="{9D8B030D-6E8A-4147-A177-3AD203B41FA5}">
                      <a16:colId xmlns:a16="http://schemas.microsoft.com/office/drawing/2014/main" val="3463275415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398760074"/>
                    </a:ext>
                  </a:extLst>
                </a:gridCol>
                <a:gridCol w="1203469">
                  <a:extLst>
                    <a:ext uri="{9D8B030D-6E8A-4147-A177-3AD203B41FA5}">
                      <a16:colId xmlns:a16="http://schemas.microsoft.com/office/drawing/2014/main" val="2487461652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2880770360"/>
                    </a:ext>
                  </a:extLst>
                </a:gridCol>
                <a:gridCol w="1203469">
                  <a:extLst>
                    <a:ext uri="{9D8B030D-6E8A-4147-A177-3AD203B41FA5}">
                      <a16:colId xmlns:a16="http://schemas.microsoft.com/office/drawing/2014/main" val="821731859"/>
                    </a:ext>
                  </a:extLst>
                </a:gridCol>
                <a:gridCol w="1203468">
                  <a:extLst>
                    <a:ext uri="{9D8B030D-6E8A-4147-A177-3AD203B41FA5}">
                      <a16:colId xmlns:a16="http://schemas.microsoft.com/office/drawing/2014/main" val="3234937964"/>
                    </a:ext>
                  </a:extLst>
                </a:gridCol>
              </a:tblGrid>
              <a:tr h="4459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НАИМЕНОВАНИЕ ПОКАЗАТЕЛЯ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Отчет за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2022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Ожидаемое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исполнение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2026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год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864707"/>
                  </a:ext>
                </a:extLst>
              </a:tr>
              <a:tr h="3141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139 858,4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237 935,8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226 936,6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209 107,6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209 107,6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9429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1 797,7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2 201,9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2 299,2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2 379,3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154190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14 359,1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9 158,1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11 861,7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11 861,7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11 861,7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68920"/>
                  </a:ext>
                </a:extLst>
              </a:tr>
              <a:tr h="3781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36 560,9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232 036,6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610 253,5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74 336,4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56 999,3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923168"/>
                  </a:ext>
                </a:extLst>
              </a:tr>
              <a:tr h="4740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303 038,0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337 112,0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359 266,1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306 630,6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311 757,3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61072"/>
                  </a:ext>
                </a:extLst>
              </a:tr>
              <a:tr h="3372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3 578,6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7 604,0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4 939,5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4 842,5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4 647,9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555863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40 210,3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72 501,2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158 050,3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61 923,0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61 923,0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123668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197,1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204,0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3 213,4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3 213,4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3 213,4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538856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10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45 593,4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61 418,8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48 500,7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31 879,5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43 547,2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50002"/>
                  </a:ext>
                </a:extLst>
              </a:tr>
              <a:tr h="290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16 137,3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17 656,2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28 680,0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25 073,0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25 073,0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06422"/>
                  </a:ext>
                </a:extLst>
              </a:tr>
              <a:tr h="258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18 196,6 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37 645,8 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556304"/>
                  </a:ext>
                </a:extLst>
              </a:tr>
              <a:tr h="3800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601 330,8</a:t>
                      </a: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977 828,6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1 454 000,9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749 443,5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Calibri" panose="020F0502020204030204" pitchFamily="34" charset="0"/>
                        </a:rPr>
                        <a:t>765 776,1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99941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7CA55E-A42E-4B7F-9DB7-C8BDB4EABB50}"/>
              </a:ext>
            </a:extLst>
          </p:cNvPr>
          <p:cNvSpPr/>
          <p:nvPr/>
        </p:nvSpPr>
        <p:spPr>
          <a:xfrm>
            <a:off x="5774422" y="919397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Проект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B82665-56F3-44ED-80E2-78F7726F3670}"/>
              </a:ext>
            </a:extLst>
          </p:cNvPr>
          <p:cNvSpPr/>
          <p:nvPr/>
        </p:nvSpPr>
        <p:spPr>
          <a:xfrm>
            <a:off x="-254467" y="931178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2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0"/>
            <a:ext cx="7669162" cy="11012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Расходы бюджета в разрезе муниципальных программ в 2024 году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8ED98ED-B1A3-4D11-8CE6-F59D5B28FA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393737"/>
              </p:ext>
            </p:extLst>
          </p:nvPr>
        </p:nvGraphicFramePr>
        <p:xfrm>
          <a:off x="-2812026" y="1104460"/>
          <a:ext cx="12802060" cy="539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95D681-6A27-4AD7-BA45-2737FC685924}"/>
              </a:ext>
            </a:extLst>
          </p:cNvPr>
          <p:cNvSpPr/>
          <p:nvPr/>
        </p:nvSpPr>
        <p:spPr>
          <a:xfrm>
            <a:off x="-657589" y="937572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0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физической культуры и спорта»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48 500,7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3%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8010576"/>
              </p:ext>
            </p:extLst>
          </p:nvPr>
        </p:nvGraphicFramePr>
        <p:xfrm>
          <a:off x="3070369" y="1295310"/>
          <a:ext cx="6339102" cy="471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554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90548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382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1 633,2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Подключение (технологическое присоединение) к сетям инженерно-технического обеспечения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973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31 221,0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Обеспечение деятельности (услуги, работы) муниципальных учреждений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1382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683,5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Обеспечение уровня финансирования организаций, осуществляющих подготовку спортивного резерва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973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14 963,0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Капитальный ремонт объектов физической культуры и спорта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1653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C7C7F-3D35-4F33-81CC-7DC1C4C6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4" y="2876115"/>
            <a:ext cx="2807724" cy="3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6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культуры»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158 050,3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11%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62156528"/>
              </p:ext>
            </p:extLst>
          </p:nvPr>
        </p:nvGraphicFramePr>
        <p:xfrm>
          <a:off x="3070369" y="1295309"/>
          <a:ext cx="6339102" cy="4572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554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90548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814646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6 127,3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Подключение (технологическое присоединение) к сетям инженерно-технического обеспечения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85938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50 082,8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Обеспечение деятельности (услуги, работы) муниципальных учреждений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88490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8 862,0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Организация и проведение мероприятий, посвященных знаменательным и социально значимым датам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116352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90 000,0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Подготовка и проведение мероприятий, посвященных Дню образования Ленинградской области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16532"/>
                  </a:ext>
                </a:extLst>
              </a:tr>
              <a:tr h="84968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2 978,2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Сохранение целевых показателей повышения оплаты труда работников муниципальных учреждений культуры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493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5A343C-6D83-4702-B4F2-13B73DDFC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4" y="3018503"/>
            <a:ext cx="2887676" cy="34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6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«Обеспечение качественным жильем граждан»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146,0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0,01%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1265129"/>
              </p:ext>
            </p:extLst>
          </p:nvPr>
        </p:nvGraphicFramePr>
        <p:xfrm>
          <a:off x="2163097" y="1295310"/>
          <a:ext cx="7246374" cy="138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62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790312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38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146,0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Оплата жилищно-коммунальных услуг муниципального жилого фонда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962E4B-3F77-408E-9CE4-53ADE4BE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62" y="3571272"/>
            <a:ext cx="3639213" cy="2430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C49DD5-7B7D-47B2-8017-9E6A72613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46" y="3527111"/>
            <a:ext cx="4546526" cy="24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4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«Обеспечение устойчивого функционирования и развития коммунальной и инженерной инфраструктуры и повышение энергоэффективности»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23 307,1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8024034"/>
              </p:ext>
            </p:extLst>
          </p:nvPr>
        </p:nvGraphicFramePr>
        <p:xfrm>
          <a:off x="3070369" y="1295309"/>
          <a:ext cx="6339102" cy="5007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554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90548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131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7 637,6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Подключение (технологическое присоединение) к сетям инженерно-технического обеспечения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1166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Техническое обслуживание сетей газопроводов, выполнение мероприятий по технологическому присоединению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8644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12 190,6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Подготовка объектов теплоснабжения к ОЗП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868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400,0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Осуществление строительного контроля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16532"/>
                  </a:ext>
                </a:extLst>
              </a:tr>
              <a:tr h="9752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2 578,9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Разработка и сопровождение геоинформационной системы "Жилищно-коммунальное хозяйство"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493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F0308-189B-4445-A1D9-38F8DC6A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624" y="2876115"/>
            <a:ext cx="2921545" cy="19469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F326AC-1BDA-41B9-99FC-A46F108DA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32" y="4918014"/>
            <a:ext cx="289713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4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6">
            <a:extLst>
              <a:ext uri="{FF2B5EF4-FFF2-40B4-BE49-F238E27FC236}">
                <a16:creationId xmlns:a16="http://schemas.microsoft.com/office/drawing/2014/main" id="{C0B91A5C-B591-43D3-AD7C-A55BAEFCE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01120"/>
              </p:ext>
            </p:extLst>
          </p:nvPr>
        </p:nvGraphicFramePr>
        <p:xfrm>
          <a:off x="2100571" y="913774"/>
          <a:ext cx="3995429" cy="1666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017" y="1"/>
            <a:ext cx="8108865" cy="11012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Заневское городское поселение </a:t>
            </a:r>
            <a:b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Всеволожского муниципального района </a:t>
            </a:r>
            <a:b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Ленинградской области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191AF9-F86B-423B-BFF5-3B17288F4448}"/>
              </a:ext>
            </a:extLst>
          </p:cNvPr>
          <p:cNvSpPr/>
          <p:nvPr/>
        </p:nvSpPr>
        <p:spPr>
          <a:xfrm>
            <a:off x="2704066" y="1201552"/>
            <a:ext cx="1937288" cy="478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6F272E-E610-4EF4-99F4-7B3B44D7707E}"/>
              </a:ext>
            </a:extLst>
          </p:cNvPr>
          <p:cNvSpPr/>
          <p:nvPr/>
        </p:nvSpPr>
        <p:spPr>
          <a:xfrm>
            <a:off x="1682694" y="2393053"/>
            <a:ext cx="1937288" cy="478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F2BC57-F4FD-4899-8408-00DE801D6D7C}"/>
              </a:ext>
            </a:extLst>
          </p:cNvPr>
          <p:cNvSpPr/>
          <p:nvPr/>
        </p:nvSpPr>
        <p:spPr>
          <a:xfrm>
            <a:off x="576297" y="2477500"/>
            <a:ext cx="1937288" cy="30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483217-918A-41F7-AE05-D19FE962607A}"/>
              </a:ext>
            </a:extLst>
          </p:cNvPr>
          <p:cNvSpPr/>
          <p:nvPr/>
        </p:nvSpPr>
        <p:spPr>
          <a:xfrm>
            <a:off x="1153122" y="3684895"/>
            <a:ext cx="1937288" cy="478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AB4F64-AB7F-4ADB-AF69-159FDCF6485C}"/>
              </a:ext>
            </a:extLst>
          </p:cNvPr>
          <p:cNvSpPr/>
          <p:nvPr/>
        </p:nvSpPr>
        <p:spPr>
          <a:xfrm>
            <a:off x="5496685" y="2393052"/>
            <a:ext cx="1322762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52CB15F-F1F9-40AC-90A9-5891591D1229}"/>
              </a:ext>
            </a:extLst>
          </p:cNvPr>
          <p:cNvSpPr/>
          <p:nvPr/>
        </p:nvSpPr>
        <p:spPr>
          <a:xfrm>
            <a:off x="6914038" y="2393052"/>
            <a:ext cx="1238799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CB74FA2-F416-4C04-8314-30B2BDD978A1}"/>
              </a:ext>
            </a:extLst>
          </p:cNvPr>
          <p:cNvSpPr/>
          <p:nvPr/>
        </p:nvSpPr>
        <p:spPr>
          <a:xfrm>
            <a:off x="8315792" y="2506130"/>
            <a:ext cx="1495477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C19260-83A4-4DB6-910E-5E13B7F94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044" y="1424596"/>
            <a:ext cx="4850441" cy="4864252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Заневское городское поселение — муниципальное образование в составе Всеволожского муниципального района Ленинградской области.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Административный центр — городской посёлок Янино-1.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Общая площадь — 50,3352 км².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территории поселения находятся 9 населённых пунктов.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Заневское городское поселение — одно из наиболее стремительно развивающихся муниципальных образований Всеволожского района на сегодняшний день.</a:t>
            </a:r>
          </a:p>
        </p:txBody>
      </p:sp>
      <p:pic>
        <p:nvPicPr>
          <p:cNvPr id="20" name="Picture 3" descr="C:\Users\Алексей\Desktop\Рабочая\картинки для презентации\границы населенных пунктов.jpg">
            <a:extLst>
              <a:ext uri="{FF2B5EF4-FFF2-40B4-BE49-F238E27FC236}">
                <a16:creationId xmlns:a16="http://schemas.microsoft.com/office/drawing/2014/main" id="{1C7E0C5A-0745-463A-A3A7-C87D5B3253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66" y="1150039"/>
            <a:ext cx="4072057" cy="47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83843A-ABBF-463D-A2CA-49D125497073}"/>
              </a:ext>
            </a:extLst>
          </p:cNvPr>
          <p:cNvSpPr/>
          <p:nvPr/>
        </p:nvSpPr>
        <p:spPr>
          <a:xfrm>
            <a:off x="5665326" y="1250194"/>
            <a:ext cx="2052545" cy="379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Заневское городское поселение Всеволожского муниципального района Ленинградской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4163714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«Безопасность»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11 830,0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2737175"/>
              </p:ext>
            </p:extLst>
          </p:nvPr>
        </p:nvGraphicFramePr>
        <p:xfrm>
          <a:off x="3070369" y="1295309"/>
          <a:ext cx="6339102" cy="4939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554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90548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1 862,4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Строительство систем оповещения и видеонаблюдения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88,0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Организация и проведение учений и тренировок с персоналом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10572"/>
                  </a:ext>
                </a:extLst>
              </a:tr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2 729,6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Содержание (обслуживание) систем оповещения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496349"/>
                  </a:ext>
                </a:extLst>
              </a:tr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2 120,0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Содержание (обслуживание) систем видеонаблюдения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Приобретение имущества для добровольной Народной дружины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367352"/>
                  </a:ext>
                </a:extLst>
              </a:tr>
              <a:tr h="848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4 500,0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Выплаты за участие в деятельности Народной дружины по охране общественного порядка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510804"/>
                  </a:ext>
                </a:extLst>
              </a:tr>
              <a:tr h="569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150,0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Установка знаков пожарной безопасности и безопасности людей на водных объектах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337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Противопожарная опашка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31253"/>
                  </a:ext>
                </a:extLst>
              </a:tr>
              <a:tr h="337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Содержание пожарных водоемов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5096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5534D-D218-4439-9231-C282CA59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5885" y="3797838"/>
            <a:ext cx="3011828" cy="2258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47DB0-0F2F-48E8-81C6-DF478976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422" y="2838777"/>
            <a:ext cx="1460199" cy="19469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9E3A4-BE51-4B02-AA01-156320080A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422" y="4942470"/>
            <a:ext cx="1202307" cy="18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2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7D797F-831B-43E9-BA44-12A2ABF3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3930" y="4789887"/>
            <a:ext cx="2208135" cy="179764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3412A8-13DB-4BB6-BDA4-342923BC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10" y="4940250"/>
            <a:ext cx="1659000" cy="1496916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EB697601-F7E7-4FF4-8C80-D66C94BE1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714245"/>
              </p:ext>
            </p:extLst>
          </p:nvPr>
        </p:nvGraphicFramePr>
        <p:xfrm>
          <a:off x="4193376" y="1295310"/>
          <a:ext cx="5298915" cy="4928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18">
                  <a:extLst>
                    <a:ext uri="{9D8B030D-6E8A-4147-A177-3AD203B41FA5}">
                      <a16:colId xmlns:a16="http://schemas.microsoft.com/office/drawing/2014/main" val="584820633"/>
                    </a:ext>
                  </a:extLst>
                </a:gridCol>
                <a:gridCol w="4251697">
                  <a:extLst>
                    <a:ext uri="{9D8B030D-6E8A-4147-A177-3AD203B41FA5}">
                      <a16:colId xmlns:a16="http://schemas.microsoft.com/office/drawing/2014/main" val="518213093"/>
                    </a:ext>
                  </a:extLst>
                </a:gridCol>
              </a:tblGrid>
              <a:tr h="776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187 394,9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«Санитарное содержание территории поселения»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50052"/>
                  </a:ext>
                </a:extLst>
              </a:tr>
              <a:tr h="776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18 361,3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«Озеленение и развитие уровня благоустройства территории поселения»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62845"/>
                  </a:ext>
                </a:extLst>
              </a:tr>
              <a:tr h="557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2 100,0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«Праздничное оформление поселения»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28160"/>
                  </a:ext>
                </a:extLst>
              </a:tr>
              <a:tr h="1266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64 726,1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«Содержание и ремонт сетей электроснабжения поселения»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862640"/>
                  </a:ext>
                </a:extLst>
              </a:tr>
              <a:tr h="776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3 126,6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«Проектирование и экспертиза объектов благоустройства»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6907"/>
                  </a:ext>
                </a:extLst>
              </a:tr>
              <a:tr h="776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10 577,0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Комплекс процессных мероприятий «Благоустройство и содержание мест захоронения»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652687"/>
                  </a:ext>
                </a:extLst>
              </a:tr>
            </a:tbl>
          </a:graphicData>
        </a:graphic>
      </p:graphicFrame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C9093AC-344A-417C-AFAC-764CF1B89820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«Благоустройство и санитарное содержание территории» на 2024 год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F9BD33-2AA2-45AE-9E0B-D2DB8E5062D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286 286,0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20%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14476-5FCD-436A-AD94-B85DA3162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889" y="1336105"/>
            <a:ext cx="1769176" cy="14204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089180-C9D8-4B6D-82EA-89D69DF79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94" y="2808722"/>
            <a:ext cx="1503616" cy="20048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EF9F51-E002-4003-A100-D99D489F5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188" y="2971878"/>
            <a:ext cx="2136877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95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95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территорий, на которых осуществляются иные формы местного самоуправления» </a:t>
            </a:r>
          </a:p>
          <a:p>
            <a:pPr algn="ctr"/>
            <a:r>
              <a:rPr lang="ru-RU" sz="195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5 014,7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0,3%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0979696"/>
              </p:ext>
            </p:extLst>
          </p:nvPr>
        </p:nvGraphicFramePr>
        <p:xfrm>
          <a:off x="2163097" y="1295310"/>
          <a:ext cx="7246374" cy="149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62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790312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462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1 265,7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Выплата материального стимулирования на исполнение полномочий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462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2 440,9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Реализация областного закона от 15 января 2018 года № 3-оз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71692"/>
                  </a:ext>
                </a:extLst>
              </a:tr>
              <a:tr h="462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1 308,1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Реализация областного закона от 28 декабря 2018 года № 147-оз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27805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2C7C0-BB99-40AC-83EA-4C88056C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82" y="3429000"/>
            <a:ext cx="4269385" cy="2401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B06863-4E46-48C8-BF24-461BFA050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81023"/>
            <a:ext cx="2697513" cy="35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05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EB697601-F7E7-4FF4-8C80-D66C94BE1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492313"/>
              </p:ext>
            </p:extLst>
          </p:nvPr>
        </p:nvGraphicFramePr>
        <p:xfrm>
          <a:off x="4193376" y="1295309"/>
          <a:ext cx="5298915" cy="4781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18">
                  <a:extLst>
                    <a:ext uri="{9D8B030D-6E8A-4147-A177-3AD203B41FA5}">
                      <a16:colId xmlns:a16="http://schemas.microsoft.com/office/drawing/2014/main" val="584820633"/>
                    </a:ext>
                  </a:extLst>
                </a:gridCol>
                <a:gridCol w="4251697">
                  <a:extLst>
                    <a:ext uri="{9D8B030D-6E8A-4147-A177-3AD203B41FA5}">
                      <a16:colId xmlns:a16="http://schemas.microsoft.com/office/drawing/2014/main" val="518213093"/>
                    </a:ext>
                  </a:extLst>
                </a:gridCol>
              </a:tblGrid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51 983,2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Стимулирование программ развития жилищного строительства субъектов Российской Федерации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50052"/>
                  </a:ext>
                </a:extLst>
              </a:tr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8 226,0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Проектирование строительства автомобильных дорог, разработка схем организации дорожного движения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62845"/>
                  </a:ext>
                </a:extLst>
              </a:tr>
              <a:tr h="609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Осуществление строительного контроля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28160"/>
                  </a:ext>
                </a:extLst>
              </a:tr>
              <a:tr h="780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20 000,0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Капитальный ремонт и ремонт автомобильных дорог общего пользования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862640"/>
                  </a:ext>
                </a:extLst>
              </a:tr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17 740,0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Содержание автомобильных дорог общего пользования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66907"/>
                  </a:ext>
                </a:extLst>
              </a:tr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110 000,0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Подготовка и проведение мероприятий, посвященных Дню образования Ленинградской области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652687"/>
                  </a:ext>
                </a:extLst>
              </a:tr>
            </a:tbl>
          </a:graphicData>
        </a:graphic>
      </p:graphicFrame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C9093AC-344A-417C-AFAC-764CF1B89820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автомобильных дорог» на 2024 год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F9BD33-2AA2-45AE-9E0B-D2DB8E5062D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208 449,2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14%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F9935D-DF6D-4BA8-9F70-4E76FCC9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90" y="4378661"/>
            <a:ext cx="3553475" cy="23680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759F8F-AAE5-4266-BA24-FD2DF032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022" y="1413621"/>
            <a:ext cx="1828443" cy="1219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587A9C-D1A9-4BE3-9AA9-6B59DA8AC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45" y="2751132"/>
            <a:ext cx="2337163" cy="15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7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«Обеспечение благоприятного инвестиционного климата»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5 654,0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0,4%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60736272"/>
              </p:ext>
            </p:extLst>
          </p:nvPr>
        </p:nvGraphicFramePr>
        <p:xfrm>
          <a:off x="3070369" y="1295310"/>
          <a:ext cx="6250611" cy="2107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561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32050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395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1 600,0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Проведение кадастровых работ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  <a:tr h="447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54,0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Обслуживание геодезического прибора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635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Демонтаж самовольно размещенных объектов и элементов благоустройства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629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Обновление картографических материалов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1653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4EB32-5DD8-4D15-ADAE-1A3E073D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32" y="3748962"/>
            <a:ext cx="4011562" cy="26748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97D2A7-E903-4969-882D-469F618F9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702" y="3754402"/>
            <a:ext cx="3559277" cy="26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42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«Обеспечение устойчивого комплексного развития территории»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402 676,9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28%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5947253"/>
              </p:ext>
            </p:extLst>
          </p:nvPr>
        </p:nvGraphicFramePr>
        <p:xfrm>
          <a:off x="3070369" y="1295310"/>
          <a:ext cx="6250611" cy="1762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561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132050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447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391 191,9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Благоустройство парка «Оккервиль» и прилегающей территории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60979"/>
                  </a:ext>
                </a:extLst>
              </a:tr>
              <a:tr h="635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11 415,0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Поддержка развития общественной инфраструктуры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53939"/>
                  </a:ext>
                </a:extLst>
              </a:tr>
              <a:tr h="629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70,0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Утверждение и внесение изменений в генеральный план поселения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1653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858857-27D1-4509-95A8-A2DCE7E6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62" y="3394915"/>
            <a:ext cx="4617057" cy="2622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E228BD-1DE1-461F-B1BE-F9187D675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111" y="3392129"/>
            <a:ext cx="3628869" cy="26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7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«Программа производственного контроля за качеством питьевой воды»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100,0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0,01%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1526556"/>
              </p:ext>
            </p:extLst>
          </p:nvPr>
        </p:nvGraphicFramePr>
        <p:xfrm>
          <a:off x="2163097" y="1295310"/>
          <a:ext cx="7246374" cy="138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62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790312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38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Осуществление контроля за микробным и химическим составом воды в источниках водоснабжения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C3B5D5-296A-4419-8793-60A40869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5741" y="3401882"/>
            <a:ext cx="3923071" cy="2274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A19664-9BF9-4618-908C-B9B6E647BF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7405" y="3408153"/>
            <a:ext cx="4060723" cy="22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C9093AC-344A-417C-AFAC-764CF1B89820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«Формирование городской инфраструктуры»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2024 год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F9BD33-2AA2-45AE-9E0B-D2DB8E5062D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3 347,0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0,2%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F0377A-EC56-4AF6-8CD9-DF45A6D1A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51819" y="3151037"/>
            <a:ext cx="2567573" cy="3140969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8A2C3C5-1041-4756-BA52-C8E840DCB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31874"/>
              </p:ext>
            </p:extLst>
          </p:nvPr>
        </p:nvGraphicFramePr>
        <p:xfrm>
          <a:off x="3070369" y="1321154"/>
          <a:ext cx="6250611" cy="1500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8561">
                  <a:extLst>
                    <a:ext uri="{9D8B030D-6E8A-4147-A177-3AD203B41FA5}">
                      <a16:colId xmlns:a16="http://schemas.microsoft.com/office/drawing/2014/main" val="414035138"/>
                    </a:ext>
                  </a:extLst>
                </a:gridCol>
                <a:gridCol w="4132050">
                  <a:extLst>
                    <a:ext uri="{9D8B030D-6E8A-4147-A177-3AD203B41FA5}">
                      <a16:colId xmlns:a16="http://schemas.microsoft.com/office/drawing/2014/main" val="3360474050"/>
                    </a:ext>
                  </a:extLst>
                </a:gridCol>
              </a:tblGrid>
              <a:tr h="704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2 847,0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Проведение кадастровых работ и демонтаж объектов имущества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42881"/>
                  </a:ext>
                </a:extLst>
              </a:tr>
              <a:tr h="795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500,0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Оценка объектов инженерной инфраструктуры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6396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12720C-C037-40BC-B104-95291D9B8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5394" y="3652279"/>
            <a:ext cx="3213128" cy="21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45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6BD9CA6D-E0D5-47C5-98EA-B89083070DF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молодежной политики» на 2024 год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BA51A14-E315-4E0E-81CB-461788F92E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0070871"/>
              </p:ext>
            </p:extLst>
          </p:nvPr>
        </p:nvGraphicFramePr>
        <p:xfrm>
          <a:off x="4022065" y="1450934"/>
          <a:ext cx="5298915" cy="230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18">
                  <a:extLst>
                    <a:ext uri="{9D8B030D-6E8A-4147-A177-3AD203B41FA5}">
                      <a16:colId xmlns:a16="http://schemas.microsoft.com/office/drawing/2014/main" val="2136735639"/>
                    </a:ext>
                  </a:extLst>
                </a:gridCol>
                <a:gridCol w="4251697">
                  <a:extLst>
                    <a:ext uri="{9D8B030D-6E8A-4147-A177-3AD203B41FA5}">
                      <a16:colId xmlns:a16="http://schemas.microsoft.com/office/drawing/2014/main" val="226455380"/>
                    </a:ext>
                  </a:extLst>
                </a:gridCol>
              </a:tblGrid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1 160,1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Обеспечение деятельности (услуги, работы) муниципальных учреждений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308961"/>
                  </a:ext>
                </a:extLst>
              </a:tr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3 258,9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Мероприятия по организации занятости и отдыха подростков в летний период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57704"/>
                  </a:ext>
                </a:extLst>
              </a:tr>
              <a:tr h="609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320,4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Поддержка содействия трудовой адаптации и занятости молодежи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821578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ABF1EA-0641-495A-85CF-F3A5B2FF17DF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4 739,5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0,3%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6771AF-0E16-42DA-A5D4-7680FA91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29" y="4805821"/>
            <a:ext cx="2771832" cy="1848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49C272-09B1-4214-AAB4-103F12358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453" y="3883743"/>
            <a:ext cx="3302719" cy="22022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9D2AD9-E094-49CE-93C4-0FAA860BF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663" y="4697451"/>
            <a:ext cx="2934355" cy="19566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87B893E-7A84-4DC8-B62D-736C6989F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09" y="2837359"/>
            <a:ext cx="2252779" cy="15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3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«Формирование комфортной городской среды»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33 423,2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2%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69707809"/>
              </p:ext>
            </p:extLst>
          </p:nvPr>
        </p:nvGraphicFramePr>
        <p:xfrm>
          <a:off x="2163097" y="1295310"/>
          <a:ext cx="7246374" cy="138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62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790312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38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33 423,2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Реализация программ формирования современной городской среды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</a:tbl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C3108B3-4515-4575-9F06-450441C71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584241"/>
              </p:ext>
            </p:extLst>
          </p:nvPr>
        </p:nvGraphicFramePr>
        <p:xfrm>
          <a:off x="347394" y="3152632"/>
          <a:ext cx="4497738" cy="317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7562450" imgH="5346203" progId="AcroExch.Document.11">
                  <p:embed/>
                </p:oleObj>
              </mc:Choice>
              <mc:Fallback>
                <p:oleObj name="Acrobat Document" r:id="rId4" imgW="7562450" imgH="534620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7394" y="3152632"/>
                        <a:ext cx="4497738" cy="3179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E506090-EBD8-4375-B60C-EFE4E7DBC6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11402"/>
              </p:ext>
            </p:extLst>
          </p:nvPr>
        </p:nvGraphicFramePr>
        <p:xfrm>
          <a:off x="4911733" y="3152631"/>
          <a:ext cx="4497738" cy="317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6" imgW="7562450" imgH="5346203" progId="AcroExch.Document.11">
                  <p:embed/>
                </p:oleObj>
              </mc:Choice>
              <mc:Fallback>
                <p:oleObj name="Acrobat Document" r:id="rId6" imgW="7562450" imgH="534620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1733" y="3152631"/>
                        <a:ext cx="4497738" cy="3179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02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22F78-DD56-48D6-81C0-BDBA75B0956C}"/>
              </a:ext>
            </a:extLst>
          </p:cNvPr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3" y="726211"/>
            <a:ext cx="2570154" cy="180294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B1844-0F96-470C-8977-1BA9A1AF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396" y="847402"/>
            <a:ext cx="2570154" cy="146940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Естественный </a:t>
            </a:r>
            <a:b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прирост</a:t>
            </a:r>
            <a:b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населения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74F06-D1B8-4AB2-BA30-6DD554E94644}"/>
              </a:ext>
            </a:extLst>
          </p:cNvPr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" y="2783169"/>
            <a:ext cx="2570154" cy="180294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12515-B28C-41DC-AE07-FA93E916C9F1}"/>
              </a:ext>
            </a:extLst>
          </p:cNvPr>
          <p:cNvPicPr/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0" y="4840127"/>
            <a:ext cx="2570154" cy="180294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2F144EA-20A7-4FDD-8351-F1CE64C0A017}"/>
              </a:ext>
            </a:extLst>
          </p:cNvPr>
          <p:cNvSpPr txBox="1">
            <a:spLocks/>
          </p:cNvSpPr>
          <p:nvPr/>
        </p:nvSpPr>
        <p:spPr>
          <a:xfrm>
            <a:off x="6555072" y="1297229"/>
            <a:ext cx="2570154" cy="660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207 чел.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9FBA297-056E-4651-B675-30A91311474D}"/>
              </a:ext>
            </a:extLst>
          </p:cNvPr>
          <p:cNvSpPr txBox="1">
            <a:spLocks/>
          </p:cNvSpPr>
          <p:nvPr/>
        </p:nvSpPr>
        <p:spPr>
          <a:xfrm>
            <a:off x="3581396" y="3024747"/>
            <a:ext cx="2570154" cy="1469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Численность</a:t>
            </a:r>
            <a:b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населения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5A20614-C6B3-4494-87D2-24098EDD0E49}"/>
              </a:ext>
            </a:extLst>
          </p:cNvPr>
          <p:cNvSpPr txBox="1">
            <a:spLocks/>
          </p:cNvSpPr>
          <p:nvPr/>
        </p:nvSpPr>
        <p:spPr>
          <a:xfrm>
            <a:off x="6555072" y="3354187"/>
            <a:ext cx="2570154" cy="660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87 440 чел.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5521D4-3B67-4FB0-840A-6055660F2E23}"/>
              </a:ext>
            </a:extLst>
          </p:cNvPr>
          <p:cNvSpPr txBox="1">
            <a:spLocks/>
          </p:cNvSpPr>
          <p:nvPr/>
        </p:nvSpPr>
        <p:spPr>
          <a:xfrm>
            <a:off x="3554353" y="5006893"/>
            <a:ext cx="2834340" cy="1469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Миграционный</a:t>
            </a:r>
          </a:p>
          <a:p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прирост</a:t>
            </a:r>
          </a:p>
          <a:p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населения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0CF5E31-1A6D-440A-B787-993356EA28A8}"/>
              </a:ext>
            </a:extLst>
          </p:cNvPr>
          <p:cNvSpPr txBox="1">
            <a:spLocks/>
          </p:cNvSpPr>
          <p:nvPr/>
        </p:nvSpPr>
        <p:spPr>
          <a:xfrm>
            <a:off x="6555072" y="5411145"/>
            <a:ext cx="2570154" cy="660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Georgia" panose="02040502050405020303" pitchFamily="18" charset="0"/>
              </a:rPr>
              <a:t>13 096 чел.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DBC305-E169-4C13-9FFB-0603193112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99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D873E5B8-A7DD-4696-8830-3DB1DF6C9A3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«Поддержка социально ориентированных некоммерческих организаций» на 2024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032538-4C17-48E4-902C-9A24E0A629BD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3 000,0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0,2%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DC5635B-1FC5-4508-A57E-3183E51F7F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1483514"/>
              </p:ext>
            </p:extLst>
          </p:nvPr>
        </p:nvGraphicFramePr>
        <p:xfrm>
          <a:off x="2163097" y="1295310"/>
          <a:ext cx="7246374" cy="1386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62">
                  <a:extLst>
                    <a:ext uri="{9D8B030D-6E8A-4147-A177-3AD203B41FA5}">
                      <a16:colId xmlns:a16="http://schemas.microsoft.com/office/drawing/2014/main" val="3584986210"/>
                    </a:ext>
                  </a:extLst>
                </a:gridCol>
                <a:gridCol w="4790312">
                  <a:extLst>
                    <a:ext uri="{9D8B030D-6E8A-4147-A177-3AD203B41FA5}">
                      <a16:colId xmlns:a16="http://schemas.microsoft.com/office/drawing/2014/main" val="279078515"/>
                    </a:ext>
                  </a:extLst>
                </a:gridCol>
              </a:tblGrid>
              <a:tr h="138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3 000,0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Предоставление на конкурсной основе субсидий социально ориентированным некоммерческим организациям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015297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71DDC3-D672-4623-84A3-439F0F73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71" y="3366182"/>
            <a:ext cx="2255609" cy="3007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E5005D-9CD5-4999-8D5B-95F100CB2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366" y="4500806"/>
            <a:ext cx="2946276" cy="22097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E9887E-98DB-495F-86B7-78D7AF152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67" y="3321889"/>
            <a:ext cx="2720243" cy="22408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304F4-F6A9-43AE-A01F-D1B52DDB6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089" y="3055790"/>
            <a:ext cx="3023602" cy="20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7B0DD-A73F-420A-8426-0F047F5BD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6BD9CA6D-E0D5-47C5-98EA-B89083070DF1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669161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«Развитие муниципальной службы» на 2024 год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BA51A14-E315-4E0E-81CB-461788F92E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7895173"/>
              </p:ext>
            </p:extLst>
          </p:nvPr>
        </p:nvGraphicFramePr>
        <p:xfrm>
          <a:off x="4022065" y="1450934"/>
          <a:ext cx="5298915" cy="183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18">
                  <a:extLst>
                    <a:ext uri="{9D8B030D-6E8A-4147-A177-3AD203B41FA5}">
                      <a16:colId xmlns:a16="http://schemas.microsoft.com/office/drawing/2014/main" val="2136735639"/>
                    </a:ext>
                  </a:extLst>
                </a:gridCol>
                <a:gridCol w="4251697">
                  <a:extLst>
                    <a:ext uri="{9D8B030D-6E8A-4147-A177-3AD203B41FA5}">
                      <a16:colId xmlns:a16="http://schemas.microsoft.com/office/drawing/2014/main" val="226455380"/>
                    </a:ext>
                  </a:extLst>
                </a:gridCol>
              </a:tblGrid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450,0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Получение дополнительного профессионального образования муниципальными служащими, участие в иных обучающих мероприятиях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308961"/>
                  </a:ext>
                </a:extLst>
              </a:tr>
              <a:tr h="84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107,1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Проведение диспансеризации муниципальных служащих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057704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ABF1EA-0641-495A-85CF-F3A5B2FF17DF}"/>
              </a:ext>
            </a:extLst>
          </p:cNvPr>
          <p:cNvSpPr/>
          <p:nvPr/>
        </p:nvSpPr>
        <p:spPr>
          <a:xfrm>
            <a:off x="102624" y="1295310"/>
            <a:ext cx="1769175" cy="1386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557,1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0,04%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от общего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</a:rPr>
              <a:t>объема расходов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A6DD3-8360-4D50-8AB5-77622E0BA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142" y="3673269"/>
            <a:ext cx="3677871" cy="24531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D8B32B-CAC6-4DD7-930A-772EDB665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639" y="3671427"/>
            <a:ext cx="4383844" cy="24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6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A02E0AA-94E9-47B5-8C0C-5F745851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196052" cy="1101213"/>
          </a:xfrm>
        </p:spPr>
        <p:txBody>
          <a:bodyPr anchor="ctr" anchorCtr="0"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ru-RU" altLang="ru-RU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Доступ к информационным ресурсам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26DE3C-EAF8-4653-A468-FB6EBAD72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0E0ED722-C14E-4BBC-9E13-DBCFE78030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335739"/>
              </p:ext>
            </p:extLst>
          </p:nvPr>
        </p:nvGraphicFramePr>
        <p:xfrm>
          <a:off x="639097" y="1279517"/>
          <a:ext cx="8701548" cy="64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548">
                  <a:extLst>
                    <a:ext uri="{9D8B030D-6E8A-4147-A177-3AD203B41FA5}">
                      <a16:colId xmlns:a16="http://schemas.microsoft.com/office/drawing/2014/main" val="1317493036"/>
                    </a:ext>
                  </a:extLst>
                </a:gridCol>
              </a:tblGrid>
              <a:tr h="647606">
                <a:tc>
                  <a:txBody>
                    <a:bodyPr/>
                    <a:lstStyle/>
                    <a:p>
                      <a:r>
                        <a:rPr lang="ru-RU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Официальный сайт администрации </a:t>
                      </a:r>
                      <a:r>
                        <a:rPr lang="en-US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https://www.zanevkaorg.ru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05477"/>
                  </a:ext>
                </a:extLst>
              </a:tr>
            </a:tbl>
          </a:graphicData>
        </a:graphic>
      </p:graphicFrame>
      <p:graphicFrame>
        <p:nvGraphicFramePr>
          <p:cNvPr id="9" name="Таблица 5">
            <a:extLst>
              <a:ext uri="{FF2B5EF4-FFF2-40B4-BE49-F238E27FC236}">
                <a16:creationId xmlns:a16="http://schemas.microsoft.com/office/drawing/2014/main" id="{387E1811-D11D-4C63-AD8C-E9DABF0708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890562"/>
              </p:ext>
            </p:extLst>
          </p:nvPr>
        </p:nvGraphicFramePr>
        <p:xfrm>
          <a:off x="639097" y="2228330"/>
          <a:ext cx="8701548" cy="64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548">
                  <a:extLst>
                    <a:ext uri="{9D8B030D-6E8A-4147-A177-3AD203B41FA5}">
                      <a16:colId xmlns:a16="http://schemas.microsoft.com/office/drawing/2014/main" val="1317493036"/>
                    </a:ext>
                  </a:extLst>
                </a:gridCol>
              </a:tblGrid>
              <a:tr h="647606">
                <a:tc>
                  <a:txBody>
                    <a:bodyPr/>
                    <a:lstStyle/>
                    <a:p>
                      <a:r>
                        <a:rPr lang="ru-RU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МБУ Редакция газеты «Заневский вестник» </a:t>
                      </a:r>
                      <a:r>
                        <a:rPr lang="en-US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https://www.zanevkasmi.ru</a:t>
                      </a:r>
                      <a:endParaRPr lang="ru-RU" alt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05477"/>
                  </a:ext>
                </a:extLst>
              </a:tr>
            </a:tbl>
          </a:graphicData>
        </a:graphic>
      </p:graphicFrame>
      <p:graphicFrame>
        <p:nvGraphicFramePr>
          <p:cNvPr id="10" name="Таблица 5">
            <a:extLst>
              <a:ext uri="{FF2B5EF4-FFF2-40B4-BE49-F238E27FC236}">
                <a16:creationId xmlns:a16="http://schemas.microsoft.com/office/drawing/2014/main" id="{C10C3C91-E307-4938-BA01-652D2ACA4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815135"/>
              </p:ext>
            </p:extLst>
          </p:nvPr>
        </p:nvGraphicFramePr>
        <p:xfrm>
          <a:off x="639097" y="3177143"/>
          <a:ext cx="8701548" cy="64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548">
                  <a:extLst>
                    <a:ext uri="{9D8B030D-6E8A-4147-A177-3AD203B41FA5}">
                      <a16:colId xmlns:a16="http://schemas.microsoft.com/office/drawing/2014/main" val="1317493036"/>
                    </a:ext>
                  </a:extLst>
                </a:gridCol>
              </a:tblGrid>
              <a:tr h="647606">
                <a:tc>
                  <a:txBody>
                    <a:bodyPr/>
                    <a:lstStyle/>
                    <a:p>
                      <a:r>
                        <a:rPr lang="ru-RU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Информация о муниципальных закупках </a:t>
                      </a:r>
                      <a:r>
                        <a:rPr lang="en-US" altLang="ru-RU" sz="1600" b="0" i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https://zakupki.gov.ru</a:t>
                      </a:r>
                      <a:endParaRPr lang="ru-RU" altLang="ru-RU" sz="1600" b="0" i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05477"/>
                  </a:ext>
                </a:extLst>
              </a:tr>
            </a:tbl>
          </a:graphicData>
        </a:graphic>
      </p:graphicFrame>
      <p:graphicFrame>
        <p:nvGraphicFramePr>
          <p:cNvPr id="11" name="Таблица 5">
            <a:extLst>
              <a:ext uri="{FF2B5EF4-FFF2-40B4-BE49-F238E27FC236}">
                <a16:creationId xmlns:a16="http://schemas.microsoft.com/office/drawing/2014/main" id="{E26D9FB0-B30D-420E-9E6E-3B147D9756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423941"/>
              </p:ext>
            </p:extLst>
          </p:nvPr>
        </p:nvGraphicFramePr>
        <p:xfrm>
          <a:off x="639097" y="4112530"/>
          <a:ext cx="8701548" cy="64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1548">
                  <a:extLst>
                    <a:ext uri="{9D8B030D-6E8A-4147-A177-3AD203B41FA5}">
                      <a16:colId xmlns:a16="http://schemas.microsoft.com/office/drawing/2014/main" val="1317493036"/>
                    </a:ext>
                  </a:extLst>
                </a:gridCol>
              </a:tblGrid>
              <a:tr h="6476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Информация об оказываемых муниципальных услугах муниципальными бюджетными (автономными) учреждениями </a:t>
                      </a:r>
                      <a:r>
                        <a:rPr kumimoji="0" lang="en-US" alt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https:// </a:t>
                      </a:r>
                      <a:r>
                        <a:rPr kumimoji="0" lang="ru-RU" alt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Arial" panose="020B0604020202020204" pitchFamily="34" charset="0"/>
                        </a:rPr>
                        <a:t>www.bus.gov.ru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0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91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DF11-BEA1-4CFD-BE13-DA02D0DF9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1302540"/>
            <a:ext cx="3648860" cy="499993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БЮДЖЕТ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Каждое муниципальное образование имеет собственный бюджет. Местный бюджет предназначен для исполнения расходных обязательств муниципального образования. Использование органами местного самоуправления иных форм образования и расходования денежных средств для исполнения расходных обязательств муниципальных образований не допускается.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3C25-C3E4-4E2C-96CA-9EE4B7BD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CC576B4-37C7-4644-B042-1256D356F73F}"/>
              </a:ext>
            </a:extLst>
          </p:cNvPr>
          <p:cNvSpPr txBox="1">
            <a:spLocks/>
          </p:cNvSpPr>
          <p:nvPr/>
        </p:nvSpPr>
        <p:spPr>
          <a:xfrm>
            <a:off x="1651819" y="0"/>
            <a:ext cx="7729063" cy="1070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Основные понятия и термины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416DEE-8993-4B75-A2A1-38011DA4B911}"/>
              </a:ext>
            </a:extLst>
          </p:cNvPr>
          <p:cNvSpPr/>
          <p:nvPr/>
        </p:nvSpPr>
        <p:spPr>
          <a:xfrm>
            <a:off x="5015082" y="1121963"/>
            <a:ext cx="1651819" cy="6967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Доходы бюджета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050A23-69C9-4906-A53F-B6E146FB0347}"/>
              </a:ext>
            </a:extLst>
          </p:cNvPr>
          <p:cNvSpPr/>
          <p:nvPr/>
        </p:nvSpPr>
        <p:spPr>
          <a:xfrm>
            <a:off x="7542246" y="1101212"/>
            <a:ext cx="1651819" cy="6967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Расходы бюджета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34558D-EA02-41CB-91F7-2A1B5AB1B949}"/>
              </a:ext>
            </a:extLst>
          </p:cNvPr>
          <p:cNvSpPr/>
          <p:nvPr/>
        </p:nvSpPr>
        <p:spPr>
          <a:xfrm>
            <a:off x="7542247" y="4272777"/>
            <a:ext cx="1651819" cy="6967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Профицит бюджета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AD1339-99CB-487D-A864-D74F9ACE0E6F}"/>
              </a:ext>
            </a:extLst>
          </p:cNvPr>
          <p:cNvSpPr/>
          <p:nvPr/>
        </p:nvSpPr>
        <p:spPr>
          <a:xfrm>
            <a:off x="5015082" y="4272777"/>
            <a:ext cx="1651819" cy="6967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Дефицит бюджета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595902-4FC5-43B3-B1BD-F5597B8E1CA6}"/>
              </a:ext>
            </a:extLst>
          </p:cNvPr>
          <p:cNvSpPr/>
          <p:nvPr/>
        </p:nvSpPr>
        <p:spPr>
          <a:xfrm>
            <a:off x="4925961" y="2050637"/>
            <a:ext cx="1838633" cy="1990234"/>
          </a:xfrm>
          <a:prstGeom prst="rect">
            <a:avLst/>
          </a:prstGeom>
          <a:solidFill>
            <a:srgbClr val="FFF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Поступающие в бюджет денежные средства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84CEB7D-645C-4DA5-99FE-47C6C639560A}"/>
              </a:ext>
            </a:extLst>
          </p:cNvPr>
          <p:cNvSpPr/>
          <p:nvPr/>
        </p:nvSpPr>
        <p:spPr>
          <a:xfrm>
            <a:off x="7448841" y="5201451"/>
            <a:ext cx="1838633" cy="1222133"/>
          </a:xfrm>
          <a:prstGeom prst="rect">
            <a:avLst/>
          </a:prstGeom>
          <a:solidFill>
            <a:srgbClr val="FFF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Превышение доходов бюджета над его расходами 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18C6176-E496-4E01-A002-EBA5B41F87C1}"/>
              </a:ext>
            </a:extLst>
          </p:cNvPr>
          <p:cNvSpPr/>
          <p:nvPr/>
        </p:nvSpPr>
        <p:spPr>
          <a:xfrm>
            <a:off x="4925961" y="5201451"/>
            <a:ext cx="1838633" cy="1222133"/>
          </a:xfrm>
          <a:prstGeom prst="rect">
            <a:avLst/>
          </a:prstGeom>
          <a:solidFill>
            <a:srgbClr val="FFF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Превышение расходов бюджета над его доходами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333D05-BBD0-4A3A-9E95-8ED1A4452173}"/>
              </a:ext>
            </a:extLst>
          </p:cNvPr>
          <p:cNvSpPr/>
          <p:nvPr/>
        </p:nvSpPr>
        <p:spPr>
          <a:xfrm>
            <a:off x="7448841" y="2029886"/>
            <a:ext cx="1838633" cy="2010985"/>
          </a:xfrm>
          <a:prstGeom prst="rect">
            <a:avLst/>
          </a:prstGeom>
          <a:solidFill>
            <a:srgbClr val="FFF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Выплачиваемые из бюджета денежные средства, которые направляются на финансовое обеспечение задач и функций органов местного самоуправления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0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DF11-BEA1-4CFD-BE13-DA02D0DF9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02540"/>
            <a:ext cx="8623981" cy="4468995"/>
          </a:xfrm>
        </p:spPr>
        <p:txBody>
          <a:bodyPr>
            <a:normAutofit/>
          </a:bodyPr>
          <a:lstStyle/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глава Заневского городского поселения Всеволожского муниципального района Ленинградской области;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совет депутатов Заневского городского поселения Всеволожского муниципального района Ленинградской области 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администрация Заневского городского поселения Всеволожского муниципального района Ленинградской области;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органы муниципального финансового контроля;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главные распорядители (распорядители) бюджетных средств;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главные администраторы (администраторы) доходов местного бюджета;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главные администраторы (администраторы) источников финансирования дефицита местного бюджета;</a:t>
            </a:r>
          </a:p>
          <a:p>
            <a:pPr algn="just">
              <a:buClr>
                <a:schemeClr val="accent2"/>
              </a:buCl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получатели бюджетных средств.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3C25-C3E4-4E2C-96CA-9EE4B7BD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CC576B4-37C7-4644-B042-1256D356F73F}"/>
              </a:ext>
            </a:extLst>
          </p:cNvPr>
          <p:cNvSpPr txBox="1">
            <a:spLocks/>
          </p:cNvSpPr>
          <p:nvPr/>
        </p:nvSpPr>
        <p:spPr>
          <a:xfrm>
            <a:off x="1651819" y="-1"/>
            <a:ext cx="7729063" cy="10864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Участники бюджетного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72748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3C25-C3E4-4E2C-96CA-9EE4B7BD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CC576B4-37C7-4644-B042-1256D356F73F}"/>
              </a:ext>
            </a:extLst>
          </p:cNvPr>
          <p:cNvSpPr txBox="1">
            <a:spLocks/>
          </p:cNvSpPr>
          <p:nvPr/>
        </p:nvSpPr>
        <p:spPr>
          <a:xfrm>
            <a:off x="1651819" y="-511"/>
            <a:ext cx="7729063" cy="1101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Цели и задачи бюджетной и налоговой политики на 2024 год и на плановый период 2025 и 2026 годов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5E15C93-1FC9-40AC-A7FC-24EB86D1379D}"/>
              </a:ext>
            </a:extLst>
          </p:cNvPr>
          <p:cNvSpPr txBox="1">
            <a:spLocks/>
          </p:cNvSpPr>
          <p:nvPr/>
        </p:nvSpPr>
        <p:spPr>
          <a:xfrm>
            <a:off x="1651819" y="1877726"/>
            <a:ext cx="7853057" cy="3318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Стратегическое планирование и развитие проектных принципов управления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Обеспечение стабильных экономических условий развития Заневского городского поселения Всеволожского муниципального района Ленинградской области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Обеспечение сбалансированности и устойчивости бюджета с учетом текущей экономической ситуации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Повышение эффективности управления бюджетными расходами</a:t>
            </a:r>
            <a:endParaRPr lang="ru-RU" sz="3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8685E2-F5F3-4174-97CF-C7FD80A32C6B}"/>
              </a:ext>
            </a:extLst>
          </p:cNvPr>
          <p:cNvSpPr/>
          <p:nvPr/>
        </p:nvSpPr>
        <p:spPr>
          <a:xfrm>
            <a:off x="503894" y="3406877"/>
            <a:ext cx="1170039" cy="1012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B2567D-00DF-47D8-8C61-D150AE70203A}"/>
              </a:ext>
            </a:extLst>
          </p:cNvPr>
          <p:cNvSpPr/>
          <p:nvPr/>
        </p:nvSpPr>
        <p:spPr>
          <a:xfrm>
            <a:off x="489152" y="1710579"/>
            <a:ext cx="1170039" cy="1012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4926E7-CC61-42E9-AF6D-C42C776969E8}"/>
              </a:ext>
            </a:extLst>
          </p:cNvPr>
          <p:cNvSpPr/>
          <p:nvPr/>
        </p:nvSpPr>
        <p:spPr>
          <a:xfrm>
            <a:off x="496523" y="2524591"/>
            <a:ext cx="1170039" cy="1012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7F2510-6E68-478B-B1FD-2654E5A78A1A}"/>
              </a:ext>
            </a:extLst>
          </p:cNvPr>
          <p:cNvSpPr/>
          <p:nvPr/>
        </p:nvSpPr>
        <p:spPr>
          <a:xfrm>
            <a:off x="481779" y="4183902"/>
            <a:ext cx="1170039" cy="1012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latin typeface="Georgia" panose="02040502050405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3377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6">
            <a:extLst>
              <a:ext uri="{FF2B5EF4-FFF2-40B4-BE49-F238E27FC236}">
                <a16:creationId xmlns:a16="http://schemas.microsoft.com/office/drawing/2014/main" id="{C0B91A5C-B591-43D3-AD7C-A55BAEFCE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110554"/>
              </p:ext>
            </p:extLst>
          </p:nvPr>
        </p:nvGraphicFramePr>
        <p:xfrm>
          <a:off x="-375447" y="35462"/>
          <a:ext cx="5209225" cy="299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B8A99B5-2C91-444A-8B79-CC24FA79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017" y="1"/>
            <a:ext cx="8056541" cy="1101212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Проект бюджета Заневского городского поселения Всеволожского муниципального района </a:t>
            </a:r>
            <a:b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Ленинградской области на 2024-2026 годы</a:t>
            </a:r>
            <a:endParaRPr lang="ru-RU" sz="19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Таблица 19">
            <a:extLst>
              <a:ext uri="{FF2B5EF4-FFF2-40B4-BE49-F238E27FC236}">
                <a16:creationId xmlns:a16="http://schemas.microsoft.com/office/drawing/2014/main" id="{D402E222-43BF-4D69-95C9-B9F5FD21293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045656"/>
              </p:ext>
            </p:extLst>
          </p:nvPr>
        </p:nvGraphicFramePr>
        <p:xfrm>
          <a:off x="589936" y="1769806"/>
          <a:ext cx="9114504" cy="3570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340">
                  <a:extLst>
                    <a:ext uri="{9D8B030D-6E8A-4147-A177-3AD203B41FA5}">
                      <a16:colId xmlns:a16="http://schemas.microsoft.com/office/drawing/2014/main" val="4169773231"/>
                    </a:ext>
                  </a:extLst>
                </a:gridCol>
                <a:gridCol w="2092582">
                  <a:extLst>
                    <a:ext uri="{9D8B030D-6E8A-4147-A177-3AD203B41FA5}">
                      <a16:colId xmlns:a16="http://schemas.microsoft.com/office/drawing/2014/main" val="2049457573"/>
                    </a:ext>
                  </a:extLst>
                </a:gridCol>
                <a:gridCol w="1997619">
                  <a:extLst>
                    <a:ext uri="{9D8B030D-6E8A-4147-A177-3AD203B41FA5}">
                      <a16:colId xmlns:a16="http://schemas.microsoft.com/office/drawing/2014/main" val="531787138"/>
                    </a:ext>
                  </a:extLst>
                </a:gridCol>
                <a:gridCol w="1836963">
                  <a:extLst>
                    <a:ext uri="{9D8B030D-6E8A-4147-A177-3AD203B41FA5}">
                      <a16:colId xmlns:a16="http://schemas.microsoft.com/office/drawing/2014/main" val="1756689305"/>
                    </a:ext>
                  </a:extLst>
                </a:gridCol>
              </a:tblGrid>
              <a:tr h="8815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Показатели</a:t>
                      </a:r>
                    </a:p>
                  </a:txBody>
                  <a:tcPr anchor="ctr" anchorCtr="1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anchor="ctr" anchorCtr="1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anchor="ctr" anchorCtr="1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anchor="ctr" anchorCtr="1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04948"/>
                  </a:ext>
                </a:extLst>
              </a:tr>
              <a:tr h="881515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ДОХОДЫ</a:t>
                      </a: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1 423 629,3</a:t>
                      </a: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749 443,5</a:t>
                      </a: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765 776,1</a:t>
                      </a: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06865"/>
                  </a:ext>
                </a:extLst>
              </a:tr>
              <a:tr h="881515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РАСХОДЫ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1 454 000,9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749 443,5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765 776,1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975538"/>
                  </a:ext>
                </a:extLst>
              </a:tr>
              <a:tr h="925737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</a:p>
                  </a:txBody>
                  <a:tcPr anchor="ctr" anchorCtr="1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- 30 371,6</a:t>
                      </a:r>
                      <a:endParaRPr lang="ru-RU" sz="2000" dirty="0">
                        <a:latin typeface="Georgia" panose="02040502050405020303" pitchFamily="18" charset="0"/>
                        <a:cs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anchor="ctr" anchorCtr="1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Georgia" panose="02040502050405020303" pitchFamily="18" charset="0"/>
                          <a:cs typeface="Calibri" panose="020F0502020204030204" pitchFamily="34" charset="0"/>
                        </a:rPr>
                        <a:t>0,0</a:t>
                      </a:r>
                    </a:p>
                  </a:txBody>
                  <a:tcPr anchor="ctr" anchorCtr="1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33669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1C0C88-4054-468D-B6AD-981CE6A8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483217-918A-41F7-AE05-D19FE962607A}"/>
              </a:ext>
            </a:extLst>
          </p:cNvPr>
          <p:cNvSpPr/>
          <p:nvPr/>
        </p:nvSpPr>
        <p:spPr>
          <a:xfrm>
            <a:off x="1153122" y="3684895"/>
            <a:ext cx="1937288" cy="478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AB4F64-AB7F-4ADB-AF69-159FDCF6485C}"/>
              </a:ext>
            </a:extLst>
          </p:cNvPr>
          <p:cNvSpPr/>
          <p:nvPr/>
        </p:nvSpPr>
        <p:spPr>
          <a:xfrm>
            <a:off x="5496685" y="2393052"/>
            <a:ext cx="1322762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52CB15F-F1F9-40AC-90A9-5891591D1229}"/>
              </a:ext>
            </a:extLst>
          </p:cNvPr>
          <p:cNvSpPr/>
          <p:nvPr/>
        </p:nvSpPr>
        <p:spPr>
          <a:xfrm>
            <a:off x="6914038" y="2393052"/>
            <a:ext cx="1238799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51F5BDA-499B-40D8-89AE-E96483DF5400}"/>
              </a:ext>
            </a:extLst>
          </p:cNvPr>
          <p:cNvSpPr/>
          <p:nvPr/>
        </p:nvSpPr>
        <p:spPr>
          <a:xfrm>
            <a:off x="-282743" y="1304089"/>
            <a:ext cx="3109520" cy="507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Georgia" panose="02040502050405020303" pitchFamily="18" charset="0"/>
              </a:rPr>
              <a:t>тысячи рублей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1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DF11-BEA1-4CFD-BE13-DA02D0DF9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1302540"/>
            <a:ext cx="3648860" cy="499993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ДОХОДЫ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БЮДЖЕТОВ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это денежные средства, поступающие в безвозмездном и безвозвратном порядке согласно законодательству РФ в распоряжение органов государственной власти Российской Федерации, субъектов РФ и муниципальных образований.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3C25-C3E4-4E2C-96CA-9EE4B7BD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5CC576B4-37C7-4644-B042-1256D356F73F}"/>
              </a:ext>
            </a:extLst>
          </p:cNvPr>
          <p:cNvSpPr txBox="1">
            <a:spLocks/>
          </p:cNvSpPr>
          <p:nvPr/>
        </p:nvSpPr>
        <p:spPr>
          <a:xfrm>
            <a:off x="1651820" y="-1"/>
            <a:ext cx="7651572" cy="11012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Виды поступлений в бюджет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416DEE-8993-4B75-A2A1-38011DA4B911}"/>
              </a:ext>
            </a:extLst>
          </p:cNvPr>
          <p:cNvSpPr/>
          <p:nvPr/>
        </p:nvSpPr>
        <p:spPr>
          <a:xfrm>
            <a:off x="4906024" y="1787768"/>
            <a:ext cx="4474858" cy="696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НАЛОГОВЫЕ ДОХОДЫ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050A23-69C9-4906-A53F-B6E146FB0347}"/>
              </a:ext>
            </a:extLst>
          </p:cNvPr>
          <p:cNvSpPr/>
          <p:nvPr/>
        </p:nvSpPr>
        <p:spPr>
          <a:xfrm>
            <a:off x="4906025" y="3080616"/>
            <a:ext cx="4474857" cy="696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AD1339-99CB-487D-A864-D74F9ACE0E6F}"/>
              </a:ext>
            </a:extLst>
          </p:cNvPr>
          <p:cNvSpPr/>
          <p:nvPr/>
        </p:nvSpPr>
        <p:spPr>
          <a:xfrm>
            <a:off x="4906024" y="4351910"/>
            <a:ext cx="4474858" cy="6967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9900"/>
                </a:solidFill>
                <a:latin typeface="Georgia" panose="02040502050405020303" pitchFamily="18" charset="0"/>
              </a:rPr>
              <a:t>БЕЗВОЗМЕЗДНЫЕ 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946095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0EDF11-BEA1-4CFD-BE13-DA02D0DF9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1101212"/>
            <a:ext cx="2772697" cy="559455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1900" b="1" dirty="0">
                <a:solidFill>
                  <a:srgbClr val="FF0000"/>
                </a:solidFill>
                <a:latin typeface="Georgia" panose="02040502050405020303" pitchFamily="18" charset="0"/>
              </a:rPr>
              <a:t>НАЛОГОВЫЕ ДОХОДЫ</a:t>
            </a:r>
          </a:p>
          <a:p>
            <a:pPr marL="0" indent="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Центральное место в системе доходов любого бюджета бюджетной системы занимают налоговые доходы. К ним относятся предусмотренные налоговым законодательством Российской Федерации федеральные, региональные и местные налоги и сборы, а также пени и штрафы. </a:t>
            </a:r>
          </a:p>
          <a:p>
            <a:pPr marL="0" indent="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Налоговые доходы разграничиваются между бюджетами различных уровней бюджетной системы в соответствии с налоговым и бюджетным законодательством. Налоговый кодекс Российской Федерации устанавливает федеральные, региональные и местные налоги и сборы, а также специальные налоговые режимы. </a:t>
            </a:r>
          </a:p>
          <a:p>
            <a:pPr marL="0" indent="0" algn="just">
              <a:buNone/>
            </a:pPr>
            <a:r>
              <a:rPr lang="ru-RU" sz="1900" dirty="0">
                <a:solidFill>
                  <a:schemeClr val="tx1"/>
                </a:solidFill>
                <a:latin typeface="Georgia" panose="02040502050405020303" pitchFamily="18" charset="0"/>
              </a:rPr>
              <a:t>Разграничение федеральных налогов между бюджетами различных уровней бюджетной системы производится на основе нормативов (процентных) отчислений. При этом данные нормативы закреплены в Бюджетном кодексе и являются едиными и постоянными для бюджетов различных уровней бюджетной системы Российской Федерации.</a:t>
            </a:r>
            <a:endParaRPr lang="ru-RU" sz="19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3C25-C3E4-4E2C-96CA-9EE4B7BD1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651819" cy="1101212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192D8BE5-E0BE-4C3D-8555-16871071EA30}"/>
              </a:ext>
            </a:extLst>
          </p:cNvPr>
          <p:cNvSpPr txBox="1">
            <a:spLocks/>
          </p:cNvSpPr>
          <p:nvPr/>
        </p:nvSpPr>
        <p:spPr>
          <a:xfrm>
            <a:off x="3647768" y="1101212"/>
            <a:ext cx="2949677" cy="567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НЕНАЛОГОВЫЕ ДОХОДЫ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доходы от использования имущества, находящегося в государственной или муниципальной собственности;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 доходы от платных услуг, оказываемых бюджетными учреждениями, находящимися в ведении соответственно федеральных органов исполнительной власти, органов исполнительной власти субъектов Российской Федерации, органов местного самоуправления;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 средства, полученные в результате применения мер гражданско-правовой, административной и уголовной ответственности, в том числе штрафы, конфискации, компенсации, а также средства, полученные в возмещение вреда, и иные суммы принудительного изъятия;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 иные неналоговые доходы.</a:t>
            </a:r>
            <a:endParaRPr lang="ru-RU" sz="1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892B689-C3D1-4319-94E6-26D4DCA306BB}"/>
              </a:ext>
            </a:extLst>
          </p:cNvPr>
          <p:cNvSpPr txBox="1">
            <a:spLocks/>
          </p:cNvSpPr>
          <p:nvPr/>
        </p:nvSpPr>
        <p:spPr>
          <a:xfrm>
            <a:off x="6685935" y="1101212"/>
            <a:ext cx="2772697" cy="4999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ru-RU" sz="1200" b="1" dirty="0">
                <a:solidFill>
                  <a:srgbClr val="669900"/>
                </a:solidFill>
                <a:latin typeface="Georgia" panose="02040502050405020303" pitchFamily="18" charset="0"/>
              </a:rPr>
              <a:t>БЕЗВОЗМЕЗДНЫЕ ПОСТУПЛЕНИЯ</a:t>
            </a:r>
          </a:p>
          <a:p>
            <a:pPr algn="just">
              <a:buClr>
                <a:srgbClr val="6699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дотации из других бюджетов бюджетной системы Российской Федерации; </a:t>
            </a:r>
          </a:p>
          <a:p>
            <a:pPr algn="just">
              <a:buClr>
                <a:srgbClr val="6699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субсидии из других бюджетов бюджетной системы Российской Федерации (межбюджетные субсидии); </a:t>
            </a:r>
          </a:p>
          <a:p>
            <a:pPr algn="just">
              <a:buClr>
                <a:srgbClr val="6699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субвенции из федерального бюджета и (или) из бюджетов субъектов Российской Федерации; </a:t>
            </a:r>
          </a:p>
          <a:p>
            <a:pPr algn="just">
              <a:buClr>
                <a:srgbClr val="6699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иные межбюджетные трансферты из других бюджетов бюджетной системы Российской Федерации;</a:t>
            </a:r>
          </a:p>
          <a:p>
            <a:pPr algn="just">
              <a:buClr>
                <a:srgbClr val="6699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Georgia" panose="02040502050405020303" pitchFamily="18" charset="0"/>
              </a:rPr>
              <a:t>безвозмездные поступления от физических и юридических лиц, международных организаций и правительств иностранных государств, в том числе добровольные пожертвования.</a:t>
            </a:r>
            <a:endParaRPr lang="ru-RU" sz="1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8758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Другая 15">
      <a:dk1>
        <a:sysClr val="windowText" lastClr="000000"/>
      </a:dk1>
      <a:lt1>
        <a:sysClr val="window" lastClr="FFFFFF"/>
      </a:lt1>
      <a:dk2>
        <a:srgbClr val="FF0000"/>
      </a:dk2>
      <a:lt2>
        <a:srgbClr val="FFFFFF"/>
      </a:lt2>
      <a:accent1>
        <a:srgbClr val="FFFF00"/>
      </a:accent1>
      <a:accent2>
        <a:srgbClr val="FF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2647</TotalTime>
  <Words>2023</Words>
  <Application>Microsoft Office PowerPoint</Application>
  <PresentationFormat>Широкоэкранный</PresentationFormat>
  <Paragraphs>488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Trebuchet MS</vt:lpstr>
      <vt:lpstr>Wingdings 3</vt:lpstr>
      <vt:lpstr>Аспект</vt:lpstr>
      <vt:lpstr>Acrobat Document</vt:lpstr>
      <vt:lpstr>Бюджет для граждан  </vt:lpstr>
      <vt:lpstr>Заневское городское поселение  Всеволожского муниципального района  Ленинградской области </vt:lpstr>
      <vt:lpstr>Естественный  прирост населения</vt:lpstr>
      <vt:lpstr>Презентация PowerPoint</vt:lpstr>
      <vt:lpstr>Презентация PowerPoint</vt:lpstr>
      <vt:lpstr>Презентация PowerPoint</vt:lpstr>
      <vt:lpstr>Проект бюджета Заневского городского поселения Всеволожского муниципального района  Ленинградской области на 2024-2026 годы</vt:lpstr>
      <vt:lpstr>Презентация PowerPoint</vt:lpstr>
      <vt:lpstr>Презентация PowerPoint</vt:lpstr>
      <vt:lpstr>Структура налоговых и неналоговых поступлений в бюджет поселения в 2024 году</vt:lpstr>
      <vt:lpstr>Прогноз поступлений в бюджет</vt:lpstr>
      <vt:lpstr> Динамика безвозмездных поступлений в бюджет</vt:lpstr>
      <vt:lpstr>Структура расходов бюджета поселения  в 2024 году</vt:lpstr>
      <vt:lpstr>Расходы бюджета по разделам и подразделам классификации бюджетов</vt:lpstr>
      <vt:lpstr>Расходы бюджета в разрезе муниципальных программ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 к информационным ресурсам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исполнении бюджета   МО «Заневское городское поселение»  за 2022 год</dc:title>
  <dc:creator>Пользователь</dc:creator>
  <cp:lastModifiedBy>Пользователь</cp:lastModifiedBy>
  <cp:revision>215</cp:revision>
  <dcterms:created xsi:type="dcterms:W3CDTF">2023-05-18T07:03:43Z</dcterms:created>
  <dcterms:modified xsi:type="dcterms:W3CDTF">2023-12-06T17:02:03Z</dcterms:modified>
</cp:coreProperties>
</file>